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110" d="100"/>
          <a:sy n="110" d="100"/>
        </p:scale>
        <p:origin x="-16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55059-3458-4C1A-BE78-6172BD3E89F5}" type="doc">
      <dgm:prSet loTypeId="urn:microsoft.com/office/officeart/2005/8/layout/chart3" loCatId="relationship" qsTypeId="urn:microsoft.com/office/officeart/2005/8/quickstyle/simple5" qsCatId="simple" csTypeId="urn:microsoft.com/office/officeart/2005/8/colors/colorful1" csCatId="colorful" phldr="1"/>
      <dgm:spPr/>
    </dgm:pt>
    <dgm:pt modelId="{E3100A0F-6BF5-4740-B116-E510A7D0FF81}">
      <dgm:prSet phldrT="[Text]"/>
      <dgm:spPr>
        <a:solidFill>
          <a:schemeClr val="accent6"/>
        </a:solidFill>
      </dgm:spPr>
      <dgm:t>
        <a:bodyPr/>
        <a:lstStyle/>
        <a:p>
          <a:r>
            <a:rPr lang="en-CA" dirty="0"/>
            <a:t>Physical</a:t>
          </a:r>
        </a:p>
      </dgm:t>
    </dgm:pt>
    <dgm:pt modelId="{0087BCDB-33C9-4D0D-AB7F-9B69CD53344C}" type="parTrans" cxnId="{F744EB1D-B386-4F4E-838C-2A6659026861}">
      <dgm:prSet/>
      <dgm:spPr/>
      <dgm:t>
        <a:bodyPr/>
        <a:lstStyle/>
        <a:p>
          <a:endParaRPr lang="en-CA"/>
        </a:p>
      </dgm:t>
    </dgm:pt>
    <dgm:pt modelId="{563D142A-7E29-4AE6-927D-5F97327663CF}" type="sibTrans" cxnId="{F744EB1D-B386-4F4E-838C-2A6659026861}">
      <dgm:prSet/>
      <dgm:spPr/>
      <dgm:t>
        <a:bodyPr/>
        <a:lstStyle/>
        <a:p>
          <a:endParaRPr lang="en-CA"/>
        </a:p>
      </dgm:t>
    </dgm:pt>
    <dgm:pt modelId="{7C576944-D95B-41A5-BFEA-8661B4FD3249}">
      <dgm:prSet phldrT="[Text]"/>
      <dgm:spPr>
        <a:solidFill>
          <a:schemeClr val="accent1"/>
        </a:solidFill>
      </dgm:spPr>
      <dgm:t>
        <a:bodyPr/>
        <a:lstStyle/>
        <a:p>
          <a:r>
            <a:rPr lang="en-CA"/>
            <a:t>Intellectual</a:t>
          </a:r>
        </a:p>
      </dgm:t>
    </dgm:pt>
    <dgm:pt modelId="{412D533B-2E6D-4D04-93F8-BAC44932F191}" type="parTrans" cxnId="{66A87211-5D13-46BA-82F2-60822C034CF9}">
      <dgm:prSet/>
      <dgm:spPr/>
      <dgm:t>
        <a:bodyPr/>
        <a:lstStyle/>
        <a:p>
          <a:endParaRPr lang="en-CA"/>
        </a:p>
      </dgm:t>
    </dgm:pt>
    <dgm:pt modelId="{623A26B2-429D-4D64-A097-AE37F884F363}" type="sibTrans" cxnId="{66A87211-5D13-46BA-82F2-60822C034CF9}">
      <dgm:prSet/>
      <dgm:spPr/>
      <dgm:t>
        <a:bodyPr/>
        <a:lstStyle/>
        <a:p>
          <a:endParaRPr lang="en-CA"/>
        </a:p>
      </dgm:t>
    </dgm:pt>
    <dgm:pt modelId="{364C5B0A-DD94-4388-809F-A0ECF0D6075F}">
      <dgm:prSet phldrT="[Text]"/>
      <dgm:spPr>
        <a:solidFill>
          <a:schemeClr val="accent3"/>
        </a:solidFill>
      </dgm:spPr>
      <dgm:t>
        <a:bodyPr/>
        <a:lstStyle/>
        <a:p>
          <a:r>
            <a:rPr lang="en-CA"/>
            <a:t>Spiritual</a:t>
          </a:r>
        </a:p>
      </dgm:t>
    </dgm:pt>
    <dgm:pt modelId="{4407DA59-2C3A-4055-A4E7-175A333C2CE6}" type="parTrans" cxnId="{DCD8BFE5-65C4-4021-8802-1C3BDD7F6775}">
      <dgm:prSet/>
      <dgm:spPr/>
      <dgm:t>
        <a:bodyPr/>
        <a:lstStyle/>
        <a:p>
          <a:endParaRPr lang="en-CA"/>
        </a:p>
      </dgm:t>
    </dgm:pt>
    <dgm:pt modelId="{B40DE839-3AD5-47EE-BD77-5EAAE2779252}" type="sibTrans" cxnId="{DCD8BFE5-65C4-4021-8802-1C3BDD7F6775}">
      <dgm:prSet/>
      <dgm:spPr/>
      <dgm:t>
        <a:bodyPr/>
        <a:lstStyle/>
        <a:p>
          <a:endParaRPr lang="en-CA"/>
        </a:p>
      </dgm:t>
    </dgm:pt>
    <dgm:pt modelId="{CC6122FB-7CD3-49F8-A4F2-4D7E063D87EC}">
      <dgm:prSet/>
      <dgm:spPr>
        <a:solidFill>
          <a:schemeClr val="accent2"/>
        </a:solidFill>
      </dgm:spPr>
      <dgm:t>
        <a:bodyPr/>
        <a:lstStyle/>
        <a:p>
          <a:r>
            <a:rPr lang="en-CA" i="1" dirty="0"/>
            <a:t>Social Em</a:t>
          </a:r>
          <a:r>
            <a:rPr lang="en-CA" b="1" i="1" dirty="0"/>
            <a:t>ot</a:t>
          </a:r>
          <a:r>
            <a:rPr lang="en-CA" i="1" dirty="0"/>
            <a:t>ional</a:t>
          </a:r>
        </a:p>
      </dgm:t>
    </dgm:pt>
    <dgm:pt modelId="{2CEA3E24-9335-40A7-9906-66C1D2A68DF7}" type="parTrans" cxnId="{398D6113-6726-4E41-86BD-B48088928890}">
      <dgm:prSet/>
      <dgm:spPr/>
      <dgm:t>
        <a:bodyPr/>
        <a:lstStyle/>
        <a:p>
          <a:endParaRPr lang="en-CA"/>
        </a:p>
      </dgm:t>
    </dgm:pt>
    <dgm:pt modelId="{13FB1FDA-622C-463E-8DB1-021E2ECF791F}" type="sibTrans" cxnId="{398D6113-6726-4E41-86BD-B48088928890}">
      <dgm:prSet/>
      <dgm:spPr/>
      <dgm:t>
        <a:bodyPr/>
        <a:lstStyle/>
        <a:p>
          <a:endParaRPr lang="en-CA"/>
        </a:p>
      </dgm:t>
    </dgm:pt>
    <dgm:pt modelId="{80F1CE94-5D47-437D-85AD-7DE626A4804F}" type="pres">
      <dgm:prSet presAssocID="{85B55059-3458-4C1A-BE78-6172BD3E89F5}" presName="compositeShape" presStyleCnt="0">
        <dgm:presLayoutVars>
          <dgm:chMax val="7"/>
          <dgm:dir/>
          <dgm:resizeHandles val="exact"/>
        </dgm:presLayoutVars>
      </dgm:prSet>
      <dgm:spPr/>
    </dgm:pt>
    <dgm:pt modelId="{C78BD549-304C-4C27-8A05-4E503A75BF6C}" type="pres">
      <dgm:prSet presAssocID="{85B55059-3458-4C1A-BE78-6172BD3E89F5}" presName="wedge1" presStyleLbl="node1" presStyleIdx="0" presStyleCnt="4" custScaleX="101531" custLinFactNeighborX="-4564" custLinFactNeighborY="4700"/>
      <dgm:spPr/>
      <dgm:t>
        <a:bodyPr/>
        <a:lstStyle/>
        <a:p>
          <a:endParaRPr lang="en-CA"/>
        </a:p>
      </dgm:t>
    </dgm:pt>
    <dgm:pt modelId="{8619D4B5-37A3-4762-9372-D15729AE0B64}" type="pres">
      <dgm:prSet presAssocID="{85B55059-3458-4C1A-BE78-6172BD3E89F5}" presName="wedge1Tx" presStyleLbl="node1" presStyleIdx="0" presStyleCnt="4">
        <dgm:presLayoutVars>
          <dgm:chMax val="0"/>
          <dgm:chPref val="0"/>
          <dgm:bulletEnabled val="1"/>
        </dgm:presLayoutVars>
      </dgm:prSet>
      <dgm:spPr/>
      <dgm:t>
        <a:bodyPr/>
        <a:lstStyle/>
        <a:p>
          <a:endParaRPr lang="en-CA"/>
        </a:p>
      </dgm:t>
    </dgm:pt>
    <dgm:pt modelId="{64861F16-1647-42F1-A6FD-66FE1DEC3B36}" type="pres">
      <dgm:prSet presAssocID="{85B55059-3458-4C1A-BE78-6172BD3E89F5}" presName="wedge2" presStyleLbl="node1" presStyleIdx="1" presStyleCnt="4" custLinFactNeighborX="-543" custLinFactNeighborY="486"/>
      <dgm:spPr/>
      <dgm:t>
        <a:bodyPr/>
        <a:lstStyle/>
        <a:p>
          <a:endParaRPr lang="en-CA"/>
        </a:p>
      </dgm:t>
    </dgm:pt>
    <dgm:pt modelId="{228BD317-F987-4A4A-BA76-C57E9AFCBE25}" type="pres">
      <dgm:prSet presAssocID="{85B55059-3458-4C1A-BE78-6172BD3E89F5}" presName="wedge2Tx" presStyleLbl="node1" presStyleIdx="1" presStyleCnt="4">
        <dgm:presLayoutVars>
          <dgm:chMax val="0"/>
          <dgm:chPref val="0"/>
          <dgm:bulletEnabled val="1"/>
        </dgm:presLayoutVars>
      </dgm:prSet>
      <dgm:spPr/>
      <dgm:t>
        <a:bodyPr/>
        <a:lstStyle/>
        <a:p>
          <a:endParaRPr lang="en-CA"/>
        </a:p>
      </dgm:t>
    </dgm:pt>
    <dgm:pt modelId="{A70BBF06-0654-46DE-9BAD-21EFE7A57547}" type="pres">
      <dgm:prSet presAssocID="{85B55059-3458-4C1A-BE78-6172BD3E89F5}" presName="wedge3" presStyleLbl="node1" presStyleIdx="2" presStyleCnt="4"/>
      <dgm:spPr/>
      <dgm:t>
        <a:bodyPr/>
        <a:lstStyle/>
        <a:p>
          <a:endParaRPr lang="en-CA"/>
        </a:p>
      </dgm:t>
    </dgm:pt>
    <dgm:pt modelId="{CE2D6394-EC7E-482F-9B36-DCD007DDBF41}" type="pres">
      <dgm:prSet presAssocID="{85B55059-3458-4C1A-BE78-6172BD3E89F5}" presName="wedge3Tx" presStyleLbl="node1" presStyleIdx="2" presStyleCnt="4">
        <dgm:presLayoutVars>
          <dgm:chMax val="0"/>
          <dgm:chPref val="0"/>
          <dgm:bulletEnabled val="1"/>
        </dgm:presLayoutVars>
      </dgm:prSet>
      <dgm:spPr/>
      <dgm:t>
        <a:bodyPr/>
        <a:lstStyle/>
        <a:p>
          <a:endParaRPr lang="en-CA"/>
        </a:p>
      </dgm:t>
    </dgm:pt>
    <dgm:pt modelId="{41035A80-045A-4D7D-90CB-5C20553ABE81}" type="pres">
      <dgm:prSet presAssocID="{85B55059-3458-4C1A-BE78-6172BD3E89F5}" presName="wedge4" presStyleLbl="node1" presStyleIdx="3" presStyleCnt="4" custLinFactNeighborX="-543" custLinFactNeighborY="486"/>
      <dgm:spPr/>
      <dgm:t>
        <a:bodyPr/>
        <a:lstStyle/>
        <a:p>
          <a:endParaRPr lang="en-CA"/>
        </a:p>
      </dgm:t>
    </dgm:pt>
    <dgm:pt modelId="{E9C0F451-716E-40D6-907F-67D5C618193A}" type="pres">
      <dgm:prSet presAssocID="{85B55059-3458-4C1A-BE78-6172BD3E89F5}" presName="wedge4Tx" presStyleLbl="node1" presStyleIdx="3" presStyleCnt="4">
        <dgm:presLayoutVars>
          <dgm:chMax val="0"/>
          <dgm:chPref val="0"/>
          <dgm:bulletEnabled val="1"/>
        </dgm:presLayoutVars>
      </dgm:prSet>
      <dgm:spPr/>
      <dgm:t>
        <a:bodyPr/>
        <a:lstStyle/>
        <a:p>
          <a:endParaRPr lang="en-CA"/>
        </a:p>
      </dgm:t>
    </dgm:pt>
  </dgm:ptLst>
  <dgm:cxnLst>
    <dgm:cxn modelId="{66A87211-5D13-46BA-82F2-60822C034CF9}" srcId="{85B55059-3458-4C1A-BE78-6172BD3E89F5}" destId="{7C576944-D95B-41A5-BFEA-8661B4FD3249}" srcOrd="1" destOrd="0" parTransId="{412D533B-2E6D-4D04-93F8-BAC44932F191}" sibTransId="{623A26B2-429D-4D64-A097-AE37F884F363}"/>
    <dgm:cxn modelId="{AEF63008-E070-4777-82A4-83DBA6DB81D1}" type="presOf" srcId="{364C5B0A-DD94-4388-809F-A0ECF0D6075F}" destId="{A70BBF06-0654-46DE-9BAD-21EFE7A57547}" srcOrd="0" destOrd="0" presId="urn:microsoft.com/office/officeart/2005/8/layout/chart3"/>
    <dgm:cxn modelId="{EFD5B837-8937-4C7B-94A8-8ADFAA0E6939}" type="presOf" srcId="{364C5B0A-DD94-4388-809F-A0ECF0D6075F}" destId="{CE2D6394-EC7E-482F-9B36-DCD007DDBF41}" srcOrd="1" destOrd="0" presId="urn:microsoft.com/office/officeart/2005/8/layout/chart3"/>
    <dgm:cxn modelId="{07B7ECF8-5C69-40DC-8DC4-531A7829E915}" type="presOf" srcId="{CC6122FB-7CD3-49F8-A4F2-4D7E063D87EC}" destId="{E9C0F451-716E-40D6-907F-67D5C618193A}" srcOrd="1" destOrd="0" presId="urn:microsoft.com/office/officeart/2005/8/layout/chart3"/>
    <dgm:cxn modelId="{9B81FB79-2A23-4F71-8A9F-C0EA9B7B0FF0}" type="presOf" srcId="{E3100A0F-6BF5-4740-B116-E510A7D0FF81}" destId="{C78BD549-304C-4C27-8A05-4E503A75BF6C}" srcOrd="0" destOrd="0" presId="urn:microsoft.com/office/officeart/2005/8/layout/chart3"/>
    <dgm:cxn modelId="{F744EB1D-B386-4F4E-838C-2A6659026861}" srcId="{85B55059-3458-4C1A-BE78-6172BD3E89F5}" destId="{E3100A0F-6BF5-4740-B116-E510A7D0FF81}" srcOrd="0" destOrd="0" parTransId="{0087BCDB-33C9-4D0D-AB7F-9B69CD53344C}" sibTransId="{563D142A-7E29-4AE6-927D-5F97327663CF}"/>
    <dgm:cxn modelId="{398D6113-6726-4E41-86BD-B48088928890}" srcId="{85B55059-3458-4C1A-BE78-6172BD3E89F5}" destId="{CC6122FB-7CD3-49F8-A4F2-4D7E063D87EC}" srcOrd="3" destOrd="0" parTransId="{2CEA3E24-9335-40A7-9906-66C1D2A68DF7}" sibTransId="{13FB1FDA-622C-463E-8DB1-021E2ECF791F}"/>
    <dgm:cxn modelId="{B9940B8C-29FC-405E-8C0E-0E4DB9EB8B13}" type="presOf" srcId="{7C576944-D95B-41A5-BFEA-8661B4FD3249}" destId="{64861F16-1647-42F1-A6FD-66FE1DEC3B36}" srcOrd="0" destOrd="0" presId="urn:microsoft.com/office/officeart/2005/8/layout/chart3"/>
    <dgm:cxn modelId="{DCD8BFE5-65C4-4021-8802-1C3BDD7F6775}" srcId="{85B55059-3458-4C1A-BE78-6172BD3E89F5}" destId="{364C5B0A-DD94-4388-809F-A0ECF0D6075F}" srcOrd="2" destOrd="0" parTransId="{4407DA59-2C3A-4055-A4E7-175A333C2CE6}" sibTransId="{B40DE839-3AD5-47EE-BD77-5EAAE2779252}"/>
    <dgm:cxn modelId="{3AB6EB6F-2CFB-4DDF-9C48-239A5510D19B}" type="presOf" srcId="{CC6122FB-7CD3-49F8-A4F2-4D7E063D87EC}" destId="{41035A80-045A-4D7D-90CB-5C20553ABE81}" srcOrd="0" destOrd="0" presId="urn:microsoft.com/office/officeart/2005/8/layout/chart3"/>
    <dgm:cxn modelId="{D5911380-8773-42C2-B49F-8CD5C0D7D931}" type="presOf" srcId="{E3100A0F-6BF5-4740-B116-E510A7D0FF81}" destId="{8619D4B5-37A3-4762-9372-D15729AE0B64}" srcOrd="1" destOrd="0" presId="urn:microsoft.com/office/officeart/2005/8/layout/chart3"/>
    <dgm:cxn modelId="{542E028C-C19D-4EA8-8C35-B22C92F51586}" type="presOf" srcId="{85B55059-3458-4C1A-BE78-6172BD3E89F5}" destId="{80F1CE94-5D47-437D-85AD-7DE626A4804F}" srcOrd="0" destOrd="0" presId="urn:microsoft.com/office/officeart/2005/8/layout/chart3"/>
    <dgm:cxn modelId="{4211F2EC-0ADB-4174-ACF2-B5BD4914A274}" type="presOf" srcId="{7C576944-D95B-41A5-BFEA-8661B4FD3249}" destId="{228BD317-F987-4A4A-BA76-C57E9AFCBE25}" srcOrd="1" destOrd="0" presId="urn:microsoft.com/office/officeart/2005/8/layout/chart3"/>
    <dgm:cxn modelId="{8D3D3CB5-1C7A-400B-8535-EB3D34BC8A4B}" type="presParOf" srcId="{80F1CE94-5D47-437D-85AD-7DE626A4804F}" destId="{C78BD549-304C-4C27-8A05-4E503A75BF6C}" srcOrd="0" destOrd="0" presId="urn:microsoft.com/office/officeart/2005/8/layout/chart3"/>
    <dgm:cxn modelId="{C1B74E6A-FD2A-4176-A1F0-0AA0ED18794F}" type="presParOf" srcId="{80F1CE94-5D47-437D-85AD-7DE626A4804F}" destId="{8619D4B5-37A3-4762-9372-D15729AE0B64}" srcOrd="1" destOrd="0" presId="urn:microsoft.com/office/officeart/2005/8/layout/chart3"/>
    <dgm:cxn modelId="{F0CB6384-2A22-47C1-B92F-466A8805D65E}" type="presParOf" srcId="{80F1CE94-5D47-437D-85AD-7DE626A4804F}" destId="{64861F16-1647-42F1-A6FD-66FE1DEC3B36}" srcOrd="2" destOrd="0" presId="urn:microsoft.com/office/officeart/2005/8/layout/chart3"/>
    <dgm:cxn modelId="{6BB8988E-F1AC-403E-82FC-4BF4D1F85DBB}" type="presParOf" srcId="{80F1CE94-5D47-437D-85AD-7DE626A4804F}" destId="{228BD317-F987-4A4A-BA76-C57E9AFCBE25}" srcOrd="3" destOrd="0" presId="urn:microsoft.com/office/officeart/2005/8/layout/chart3"/>
    <dgm:cxn modelId="{7072F72B-0704-45DD-9812-704155AFD2F0}" type="presParOf" srcId="{80F1CE94-5D47-437D-85AD-7DE626A4804F}" destId="{A70BBF06-0654-46DE-9BAD-21EFE7A57547}" srcOrd="4" destOrd="0" presId="urn:microsoft.com/office/officeart/2005/8/layout/chart3"/>
    <dgm:cxn modelId="{C9098175-071E-42D2-86EA-41B1CAD65CC8}" type="presParOf" srcId="{80F1CE94-5D47-437D-85AD-7DE626A4804F}" destId="{CE2D6394-EC7E-482F-9B36-DCD007DDBF41}" srcOrd="5" destOrd="0" presId="urn:microsoft.com/office/officeart/2005/8/layout/chart3"/>
    <dgm:cxn modelId="{3F4960C6-A9E2-4070-8C18-CAA46F2D664A}" type="presParOf" srcId="{80F1CE94-5D47-437D-85AD-7DE626A4804F}" destId="{41035A80-045A-4D7D-90CB-5C20553ABE81}" srcOrd="6" destOrd="0" presId="urn:microsoft.com/office/officeart/2005/8/layout/chart3"/>
    <dgm:cxn modelId="{01EAE056-2DE6-413E-AB9D-6A393E488348}" type="presParOf" srcId="{80F1CE94-5D47-437D-85AD-7DE626A4804F}" destId="{E9C0F451-716E-40D6-907F-67D5C618193A}" srcOrd="7"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8BD549-304C-4C27-8A05-4E503A75BF6C}">
      <dsp:nvSpPr>
        <dsp:cNvPr id="0" name=""/>
        <dsp:cNvSpPr/>
      </dsp:nvSpPr>
      <dsp:spPr>
        <a:xfrm>
          <a:off x="2076836" y="460652"/>
          <a:ext cx="3860014" cy="3801808"/>
        </a:xfrm>
        <a:prstGeom prst="pie">
          <a:avLst>
            <a:gd name="adj1" fmla="val 16200000"/>
            <a:gd name="adj2" fmla="val 0"/>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a:t>Physical</a:t>
          </a:r>
        </a:p>
      </dsp:txBody>
      <dsp:txXfrm>
        <a:off x="4050958" y="1163987"/>
        <a:ext cx="1424529" cy="1131490"/>
      </dsp:txXfrm>
    </dsp:sp>
    <dsp:sp modelId="{64861F16-1647-42F1-A6FD-66FE1DEC3B36}">
      <dsp:nvSpPr>
        <dsp:cNvPr id="0" name=""/>
        <dsp:cNvSpPr/>
      </dsp:nvSpPr>
      <dsp:spPr>
        <a:xfrm>
          <a:off x="2098590" y="460663"/>
          <a:ext cx="3801808" cy="3801808"/>
        </a:xfrm>
        <a:prstGeom prst="pie">
          <a:avLst>
            <a:gd name="adj1" fmla="val 0"/>
            <a:gd name="adj2" fmla="val 54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a:t>Intellectual</a:t>
          </a:r>
        </a:p>
      </dsp:txBody>
      <dsp:txXfrm>
        <a:off x="4067384" y="2429457"/>
        <a:ext cx="1403048" cy="1131490"/>
      </dsp:txXfrm>
    </dsp:sp>
    <dsp:sp modelId="{A70BBF06-0654-46DE-9BAD-21EFE7A57547}">
      <dsp:nvSpPr>
        <dsp:cNvPr id="0" name=""/>
        <dsp:cNvSpPr/>
      </dsp:nvSpPr>
      <dsp:spPr>
        <a:xfrm>
          <a:off x="2119234" y="442186"/>
          <a:ext cx="3801808" cy="3801808"/>
        </a:xfrm>
        <a:prstGeom prst="pie">
          <a:avLst>
            <a:gd name="adj1" fmla="val 5400000"/>
            <a:gd name="adj2" fmla="val 1080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a:t>Spiritual</a:t>
          </a:r>
        </a:p>
      </dsp:txBody>
      <dsp:txXfrm>
        <a:off x="2549201" y="2410980"/>
        <a:ext cx="1403048" cy="1131490"/>
      </dsp:txXfrm>
    </dsp:sp>
    <dsp:sp modelId="{41035A80-045A-4D7D-90CB-5C20553ABE81}">
      <dsp:nvSpPr>
        <dsp:cNvPr id="0" name=""/>
        <dsp:cNvSpPr/>
      </dsp:nvSpPr>
      <dsp:spPr>
        <a:xfrm>
          <a:off x="2098590" y="460663"/>
          <a:ext cx="3801808" cy="3801808"/>
        </a:xfrm>
        <a:prstGeom prst="pie">
          <a:avLst>
            <a:gd name="adj1" fmla="val 10800000"/>
            <a:gd name="adj2" fmla="val 1620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i="1" kern="1200" dirty="0"/>
            <a:t>Social Em</a:t>
          </a:r>
          <a:r>
            <a:rPr lang="en-CA" sz="2300" b="1" i="1" kern="1200" dirty="0"/>
            <a:t>ot</a:t>
          </a:r>
          <a:r>
            <a:rPr lang="en-CA" sz="2300" i="1" kern="1200" dirty="0"/>
            <a:t>ional</a:t>
          </a:r>
        </a:p>
      </dsp:txBody>
      <dsp:txXfrm>
        <a:off x="2528557" y="1162187"/>
        <a:ext cx="1403048"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F0190-6A2D-49B7-9262-434279707767}" type="datetimeFigureOut">
              <a:rPr lang="en-CA" smtClean="0"/>
              <a:pPr/>
              <a:t>2014-09-24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0FF783-2A5B-4AED-A4F4-534B1B671A0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F0190-6A2D-49B7-9262-434279707767}" type="datetimeFigureOut">
              <a:rPr lang="en-CA" smtClean="0"/>
              <a:pPr/>
              <a:t>2014-09-24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FF783-2A5B-4AED-A4F4-534B1B671A0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1800199"/>
          </a:xfrm>
        </p:spPr>
        <p:txBody>
          <a:bodyPr/>
          <a:lstStyle/>
          <a:p>
            <a:r>
              <a:rPr lang="en-CA" dirty="0" smtClean="0">
                <a:solidFill>
                  <a:srgbClr val="009999"/>
                </a:solidFill>
                <a:latin typeface="AR BLANCA" pitchFamily="2" charset="0"/>
              </a:rPr>
              <a:t>Vanscoy Early </a:t>
            </a:r>
            <a:r>
              <a:rPr lang="en-CA" smtClean="0">
                <a:solidFill>
                  <a:srgbClr val="009999"/>
                </a:solidFill>
                <a:latin typeface="AR BLANCA" pitchFamily="2" charset="0"/>
              </a:rPr>
              <a:t>Learning </a:t>
            </a:r>
            <a:r>
              <a:rPr lang="en-CA" smtClean="0">
                <a:solidFill>
                  <a:srgbClr val="009999"/>
                </a:solidFill>
                <a:latin typeface="AR BLANCA" pitchFamily="2" charset="0"/>
              </a:rPr>
              <a:t>Center</a:t>
            </a:r>
            <a:endParaRPr lang="en-CA" dirty="0">
              <a:solidFill>
                <a:srgbClr val="009999"/>
              </a:solidFill>
              <a:latin typeface="AR BLANCA" pitchFamily="2" charset="0"/>
            </a:endParaRPr>
          </a:p>
        </p:txBody>
      </p:sp>
      <p:sp>
        <p:nvSpPr>
          <p:cNvPr id="3" name="Subtitle 2"/>
          <p:cNvSpPr>
            <a:spLocks noGrp="1"/>
          </p:cNvSpPr>
          <p:nvPr>
            <p:ph type="subTitle" idx="1"/>
          </p:nvPr>
        </p:nvSpPr>
        <p:spPr>
          <a:xfrm>
            <a:off x="1371600" y="4509120"/>
            <a:ext cx="6400800" cy="1440160"/>
          </a:xfrm>
        </p:spPr>
        <p:txBody>
          <a:bodyPr>
            <a:normAutofit fontScale="77500" lnSpcReduction="20000"/>
          </a:bodyPr>
          <a:lstStyle/>
          <a:p>
            <a:endParaRPr lang="en-CA" dirty="0" smtClean="0"/>
          </a:p>
          <a:p>
            <a:endParaRPr lang="en-CA" dirty="0"/>
          </a:p>
          <a:p>
            <a:r>
              <a:rPr lang="en-CA" sz="3300" dirty="0" smtClean="0">
                <a:latin typeface="AR JULIAN" pitchFamily="2" charset="0"/>
              </a:rPr>
              <a:t>Our Journey In Play and Exploration</a:t>
            </a:r>
          </a:p>
          <a:p>
            <a:endParaRPr lang="en-CA" dirty="0"/>
          </a:p>
        </p:txBody>
      </p:sp>
      <p:pic>
        <p:nvPicPr>
          <p:cNvPr id="4" name="Picture 3" descr="Early Learning Center blk.jpg"/>
          <p:cNvPicPr>
            <a:picLocks noChangeAspect="1"/>
          </p:cNvPicPr>
          <p:nvPr/>
        </p:nvPicPr>
        <p:blipFill>
          <a:blip r:embed="rId2" cstate="print"/>
          <a:stretch>
            <a:fillRect/>
          </a:stretch>
        </p:blipFill>
        <p:spPr>
          <a:xfrm>
            <a:off x="2699792" y="3212976"/>
            <a:ext cx="3960440" cy="144016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accent6">
                    <a:lumMod val="75000"/>
                  </a:schemeClr>
                </a:solidFill>
                <a:latin typeface="AR CARTER" pitchFamily="2" charset="0"/>
              </a:rPr>
              <a:t>Toddler Room</a:t>
            </a:r>
            <a:r>
              <a:rPr lang="en-CA" dirty="0" smtClean="0"/>
              <a:t/>
            </a:r>
            <a:br>
              <a:rPr lang="en-CA" dirty="0" smtClean="0"/>
            </a:br>
            <a:r>
              <a:rPr lang="en-CA" sz="1600" dirty="0" smtClean="0"/>
              <a:t>The Toddler room is a calm relaxing area for children to learn and play using many sensory activities. </a:t>
            </a:r>
            <a:endParaRPr lang="en-CA" dirty="0"/>
          </a:p>
        </p:txBody>
      </p:sp>
      <p:pic>
        <p:nvPicPr>
          <p:cNvPr id="4" name="Content Placeholder 3" descr="IMG_2985.JPG"/>
          <p:cNvPicPr>
            <a:picLocks noGrp="1" noChangeAspect="1"/>
          </p:cNvPicPr>
          <p:nvPr>
            <p:ph sz="half" idx="1"/>
          </p:nvPr>
        </p:nvPicPr>
        <p:blipFill>
          <a:blip r:embed="rId2" cstate="print"/>
          <a:stretch>
            <a:fillRect/>
          </a:stretch>
        </p:blipFill>
        <p:spPr>
          <a:xfrm>
            <a:off x="859674" y="2765901"/>
            <a:ext cx="3233651" cy="2194560"/>
          </a:xfrm>
        </p:spPr>
      </p:pic>
      <p:pic>
        <p:nvPicPr>
          <p:cNvPr id="3075" name="Picture 3" descr="C:\Users\vanscoy\AppData\Local\Microsoft\Windows\INetCache\IE\8RN3MEJZ\IMG_1685[1].JPG"/>
          <p:cNvPicPr>
            <a:picLocks noGrp="1" noChangeAspect="1" noChangeArrowheads="1"/>
          </p:cNvPicPr>
          <p:nvPr>
            <p:ph sz="half" idx="2"/>
          </p:nvPr>
        </p:nvPicPr>
        <p:blipFill>
          <a:blip r:embed="rId3" cstate="print"/>
          <a:srcRect/>
          <a:stretch>
            <a:fillRect/>
          </a:stretch>
        </p:blipFill>
        <p:spPr bwMode="auto">
          <a:xfrm rot="5400000">
            <a:off x="4648200" y="2348706"/>
            <a:ext cx="4038600" cy="3028950"/>
          </a:xfrm>
          <a:prstGeom prst="rect">
            <a:avLst/>
          </a:prstGeom>
          <a:noFill/>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bg2">
                    <a:lumMod val="50000"/>
                  </a:schemeClr>
                </a:solidFill>
                <a:latin typeface="AR CHRISTY" pitchFamily="2" charset="0"/>
              </a:rPr>
              <a:t>The Dragonflies (ages 3-4)</a:t>
            </a:r>
            <a:r>
              <a:rPr lang="en-CA" dirty="0" smtClean="0"/>
              <a:t/>
            </a:r>
            <a:br>
              <a:rPr lang="en-CA" dirty="0" smtClean="0"/>
            </a:br>
            <a:r>
              <a:rPr lang="en-CA" sz="2000" dirty="0" smtClean="0"/>
              <a:t>The preschool age children have a very calming environment.  Essential Learning experiences are important areas of focus.  This group uses invitations and projects to encourage learning.</a:t>
            </a:r>
            <a:endParaRPr lang="en-CA" dirty="0"/>
          </a:p>
        </p:txBody>
      </p:sp>
      <p:pic>
        <p:nvPicPr>
          <p:cNvPr id="5124" name="Picture 4"/>
          <p:cNvPicPr>
            <a:picLocks noGrp="1" noChangeAspect="1" noChangeArrowheads="1"/>
          </p:cNvPicPr>
          <p:nvPr>
            <p:ph sz="half" idx="2"/>
          </p:nvPr>
        </p:nvPicPr>
        <p:blipFill>
          <a:blip r:embed="rId2" cstate="print"/>
          <a:srcRect/>
          <a:stretch>
            <a:fillRect/>
          </a:stretch>
        </p:blipFill>
        <p:spPr bwMode="auto">
          <a:xfrm rot="11580000">
            <a:off x="4648200" y="2348706"/>
            <a:ext cx="4038600" cy="3028950"/>
          </a:xfrm>
          <a:prstGeom prst="rect">
            <a:avLst/>
          </a:prstGeom>
          <a:noFill/>
          <a:ln w="9525">
            <a:noFill/>
            <a:miter lim="800000"/>
            <a:headEnd/>
            <a:tailEnd/>
          </a:ln>
          <a:effectLst/>
        </p:spPr>
      </p:pic>
      <p:pic>
        <p:nvPicPr>
          <p:cNvPr id="5125" name="Picture 5"/>
          <p:cNvPicPr>
            <a:picLocks noGrp="1" noChangeAspect="1" noChangeArrowheads="1"/>
          </p:cNvPicPr>
          <p:nvPr>
            <p:ph sz="half" idx="1"/>
          </p:nvPr>
        </p:nvPicPr>
        <p:blipFill>
          <a:blip r:embed="rId3" cstate="print"/>
          <a:srcRect/>
          <a:stretch>
            <a:fillRect/>
          </a:stretch>
        </p:blipFill>
        <p:spPr bwMode="auto">
          <a:xfrm rot="4620000">
            <a:off x="457200" y="2348706"/>
            <a:ext cx="4038600" cy="30289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
            </a:r>
            <a:br>
              <a:rPr lang="en-CA" sz="3600" dirty="0" smtClean="0"/>
            </a:br>
            <a:r>
              <a:rPr lang="en-CA" sz="3200" dirty="0" smtClean="0">
                <a:solidFill>
                  <a:srgbClr val="C00000"/>
                </a:solidFill>
                <a:latin typeface="18thCentury" pitchFamily="2" charset="0"/>
              </a:rPr>
              <a:t>Spiders ages 4-5/Scorpions ages 6-11</a:t>
            </a:r>
            <a:r>
              <a:rPr lang="en-CA" sz="3600" dirty="0" smtClean="0"/>
              <a:t/>
            </a:r>
            <a:br>
              <a:rPr lang="en-CA" sz="3600" dirty="0" smtClean="0"/>
            </a:br>
            <a:r>
              <a:rPr lang="en-CA" sz="1400" dirty="0" smtClean="0"/>
              <a:t>The Spiders experience unique invitations to encourage all domains of Essential Learning Experiences .  Documentation is key for families to understand how the children are learning in this unique environment.  Scorpions enjoy exploring and learning based on their play.  They are given the freedom to learn and explore their interests.   Nature is a large part of this curriculum.</a:t>
            </a:r>
            <a:r>
              <a:rPr lang="en-CA" sz="3600" dirty="0" smtClean="0"/>
              <a:t/>
            </a:r>
            <a:br>
              <a:rPr lang="en-CA" sz="3600" dirty="0" smtClean="0"/>
            </a:br>
            <a:endParaRPr lang="en-CA" sz="3600" dirty="0"/>
          </a:p>
        </p:txBody>
      </p:sp>
      <p:pic>
        <p:nvPicPr>
          <p:cNvPr id="4" name="Content Placeholder 3" descr="IMG_2863.JPG"/>
          <p:cNvPicPr>
            <a:picLocks noGrp="1" noChangeAspect="1"/>
          </p:cNvPicPr>
          <p:nvPr>
            <p:ph sz="half" idx="1"/>
          </p:nvPr>
        </p:nvPicPr>
        <p:blipFill>
          <a:blip r:embed="rId2" cstate="print"/>
          <a:stretch>
            <a:fillRect/>
          </a:stretch>
        </p:blipFill>
        <p:spPr>
          <a:xfrm>
            <a:off x="1468582" y="2262981"/>
            <a:ext cx="2015836" cy="3200400"/>
          </a:xfrm>
        </p:spPr>
      </p:pic>
      <p:pic>
        <p:nvPicPr>
          <p:cNvPr id="6147" name="Picture 3" descr="C:\Users\vanscoy\AppData\Local\Microsoft\Windows\INetCache\IE\5OJCIJHS\photo 1 (1).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Kristen ITC" pitchFamily="66" charset="0"/>
              </a:rPr>
              <a:t>Essential Learning Experiences</a:t>
            </a:r>
            <a:endParaRPr lang="en-CA" dirty="0">
              <a:latin typeface="Kristen ITC" pitchFamily="66"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accent1">
                    <a:lumMod val="50000"/>
                  </a:schemeClr>
                </a:solidFill>
              </a:rPr>
              <a:t>THE ICE PROJECT</a:t>
            </a:r>
            <a:br>
              <a:rPr lang="en-CA" dirty="0" smtClean="0">
                <a:solidFill>
                  <a:schemeClr val="accent1">
                    <a:lumMod val="50000"/>
                  </a:schemeClr>
                </a:solidFill>
              </a:rPr>
            </a:br>
            <a:r>
              <a:rPr lang="en-CA" dirty="0" smtClean="0">
                <a:solidFill>
                  <a:schemeClr val="accent1">
                    <a:lumMod val="50000"/>
                  </a:schemeClr>
                </a:solidFill>
              </a:rPr>
              <a:t>BY Kara and Andrea</a:t>
            </a:r>
            <a:endParaRPr lang="en-CA" dirty="0"/>
          </a:p>
        </p:txBody>
      </p:sp>
      <p:pic>
        <p:nvPicPr>
          <p:cNvPr id="9" name="Picture 2" descr="C:\Users\Vanscoy ELC\AppData\Local\Microsoft\Windows\Temporary Internet Files\Content.IE5\8M20S1TO\MP900438800[1].jpg"/>
          <p:cNvPicPr>
            <a:picLocks noGrp="1" noChangeAspect="1" noChangeArrowheads="1"/>
          </p:cNvPicPr>
          <p:nvPr>
            <p:ph idx="1"/>
          </p:nvPr>
        </p:nvPicPr>
        <p:blipFill>
          <a:blip r:embed="rId2" cstate="print"/>
          <a:srcRect/>
          <a:stretch>
            <a:fillRect/>
          </a:stretch>
        </p:blipFill>
        <p:spPr bwMode="auto">
          <a:xfrm>
            <a:off x="1717626" y="1600200"/>
            <a:ext cx="5708748" cy="4525963"/>
          </a:xfrm>
          <a:prstGeom prst="rect">
            <a:avLst/>
          </a:prstGeom>
          <a:noFill/>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85000" lnSpcReduction="20000"/>
          </a:bodyPr>
          <a:lstStyle/>
          <a:p>
            <a:r>
              <a:rPr lang="en-CA" dirty="0" smtClean="0"/>
              <a:t>The project began while on a walk in the neighborhood with the children. They started stepping and stopping on a frozen puddle and while doing this they started asking questions about the ice. When we arrived back at the daycare the children and staff designed a project web. They talked about ice and how it is made and used in ice sculptures and ice rinks. </a:t>
            </a:r>
          </a:p>
          <a:p>
            <a:endParaRPr lang="en-CA" dirty="0"/>
          </a:p>
        </p:txBody>
      </p:sp>
      <p:pic>
        <p:nvPicPr>
          <p:cNvPr id="7" name="Content Placeholder 6" descr="220.JPG"/>
          <p:cNvPicPr>
            <a:picLocks noGrp="1" noChangeAspect="1"/>
          </p:cNvPicPr>
          <p:nvPr>
            <p:ph sz="half" idx="2"/>
          </p:nvPr>
        </p:nvPicPr>
        <p:blipFill>
          <a:blip r:embed="rId2" cstate="print"/>
          <a:stretch>
            <a:fillRect/>
          </a:stretch>
        </p:blipFill>
        <p:spPr>
          <a:xfrm>
            <a:off x="4648200" y="2229644"/>
            <a:ext cx="4038600" cy="3028950"/>
          </a:xfrm>
        </p:spPr>
      </p:pic>
      <p:sp>
        <p:nvSpPr>
          <p:cNvPr id="4" name="Title 3"/>
          <p:cNvSpPr>
            <a:spLocks noGrp="1"/>
          </p:cNvSpPr>
          <p:nvPr>
            <p:ph type="title"/>
          </p:nvPr>
        </p:nvSpPr>
        <p:spPr/>
        <p:txBody>
          <a:bodyPr/>
          <a:lstStyle/>
          <a:p>
            <a:r>
              <a:rPr lang="en-CA" dirty="0" smtClean="0"/>
              <a:t>The Beginning</a:t>
            </a:r>
            <a:endParaRPr lang="en-CA" dirty="0"/>
          </a:p>
        </p:txBody>
      </p:sp>
    </p:spTree>
  </p:cSld>
  <p:clrMapOvr>
    <a:masterClrMapping/>
  </p:clrMapOvr>
  <p:transition advTm="6084">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Ice in Pails</a:t>
            </a:r>
            <a:endParaRPr lang="en-CA" dirty="0"/>
          </a:p>
        </p:txBody>
      </p:sp>
      <p:sp>
        <p:nvSpPr>
          <p:cNvPr id="13" name="Text Placeholder 12"/>
          <p:cNvSpPr>
            <a:spLocks noGrp="1"/>
          </p:cNvSpPr>
          <p:nvPr>
            <p:ph type="body" idx="1"/>
          </p:nvPr>
        </p:nvSpPr>
        <p:spPr/>
        <p:txBody>
          <a:bodyPr>
            <a:noAutofit/>
          </a:bodyPr>
          <a:lstStyle/>
          <a:p>
            <a:r>
              <a:rPr lang="en-CA" sz="1600" dirty="0" smtClean="0"/>
              <a:t>The following days of the project turned into children freezing ice in pails and balloons to make ice sculptures</a:t>
            </a:r>
            <a:endParaRPr lang="en-CA" sz="1600" dirty="0"/>
          </a:p>
        </p:txBody>
      </p:sp>
      <p:pic>
        <p:nvPicPr>
          <p:cNvPr id="7" name="Content Placeholder 9" descr="231.JPG"/>
          <p:cNvPicPr>
            <a:picLocks noGrp="1" noChangeAspect="1"/>
          </p:cNvPicPr>
          <p:nvPr>
            <p:ph sz="half" idx="2"/>
          </p:nvPr>
        </p:nvPicPr>
        <p:blipFill>
          <a:blip r:embed="rId2" cstate="print"/>
          <a:stretch>
            <a:fillRect/>
          </a:stretch>
        </p:blipFill>
        <p:spPr>
          <a:xfrm>
            <a:off x="457301" y="2635524"/>
            <a:ext cx="4039985" cy="3029989"/>
          </a:xfrm>
        </p:spPr>
      </p:pic>
      <p:sp>
        <p:nvSpPr>
          <p:cNvPr id="14" name="Text Placeholder 13"/>
          <p:cNvSpPr>
            <a:spLocks noGrp="1"/>
          </p:cNvSpPr>
          <p:nvPr>
            <p:ph type="body" sz="quarter" idx="3"/>
          </p:nvPr>
        </p:nvSpPr>
        <p:spPr/>
        <p:txBody>
          <a:bodyPr>
            <a:normAutofit fontScale="55000" lnSpcReduction="20000"/>
          </a:bodyPr>
          <a:lstStyle/>
          <a:p>
            <a:r>
              <a:rPr lang="en-CA" dirty="0" smtClean="0"/>
              <a:t>After the ice was frozen in the pail we took tools outside with us and the kids made their own project.  Some of the children smashed the ice</a:t>
            </a:r>
            <a:endParaRPr lang="en-CA" dirty="0"/>
          </a:p>
        </p:txBody>
      </p:sp>
      <p:pic>
        <p:nvPicPr>
          <p:cNvPr id="12" name="Content Placeholder 12" descr="234.JPG"/>
          <p:cNvPicPr>
            <a:picLocks noGrp="1" noChangeAspect="1"/>
          </p:cNvPicPr>
          <p:nvPr>
            <p:ph sz="quarter" idx="4"/>
          </p:nvPr>
        </p:nvPicPr>
        <p:blipFill>
          <a:blip r:embed="rId3" cstate="print"/>
          <a:stretch>
            <a:fillRect/>
          </a:stretch>
        </p:blipFill>
        <p:spPr>
          <a:xfrm>
            <a:off x="4645920" y="2635524"/>
            <a:ext cx="4039985" cy="3029989"/>
          </a:xfrm>
        </p:spPr>
      </p:pic>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Ice Fun At </a:t>
            </a:r>
            <a:r>
              <a:rPr lang="en-CA" dirty="0" err="1" smtClean="0"/>
              <a:t>Winterfest</a:t>
            </a:r>
            <a:endParaRPr lang="en-CA" dirty="0"/>
          </a:p>
        </p:txBody>
      </p:sp>
      <p:sp>
        <p:nvSpPr>
          <p:cNvPr id="5" name="Text Placeholder 4"/>
          <p:cNvSpPr>
            <a:spLocks noGrp="1"/>
          </p:cNvSpPr>
          <p:nvPr>
            <p:ph type="body" sz="quarter" idx="3"/>
          </p:nvPr>
        </p:nvSpPr>
        <p:spPr/>
        <p:txBody>
          <a:bodyPr>
            <a:normAutofit fontScale="77500" lnSpcReduction="20000"/>
          </a:bodyPr>
          <a:lstStyle/>
          <a:p>
            <a:endParaRPr lang="en-CA" dirty="0" smtClean="0"/>
          </a:p>
          <a:p>
            <a:r>
              <a:rPr lang="en-CA" dirty="0" smtClean="0"/>
              <a:t>Fun with friends</a:t>
            </a:r>
          </a:p>
          <a:p>
            <a:endParaRPr lang="en-CA" dirty="0"/>
          </a:p>
        </p:txBody>
      </p:sp>
      <p:pic>
        <p:nvPicPr>
          <p:cNvPr id="7" name="Content Placeholder 10" descr="386.JPG"/>
          <p:cNvPicPr>
            <a:picLocks noGrp="1" noChangeAspect="1"/>
          </p:cNvPicPr>
          <p:nvPr>
            <p:ph sz="half" idx="2"/>
          </p:nvPr>
        </p:nvPicPr>
        <p:blipFill>
          <a:blip r:embed="rId2" cstate="print"/>
          <a:stretch>
            <a:fillRect/>
          </a:stretch>
        </p:blipFill>
        <p:spPr>
          <a:xfrm>
            <a:off x="457301" y="2635524"/>
            <a:ext cx="4039985" cy="3029989"/>
          </a:xfrm>
        </p:spPr>
      </p:pic>
      <p:pic>
        <p:nvPicPr>
          <p:cNvPr id="8" name="Content Placeholder 5" descr="392.JPG"/>
          <p:cNvPicPr>
            <a:picLocks noGrp="1" noChangeAspect="1"/>
          </p:cNvPicPr>
          <p:nvPr>
            <p:ph sz="quarter" idx="4"/>
          </p:nvPr>
        </p:nvPicPr>
        <p:blipFill>
          <a:blip r:embed="rId3" cstate="print"/>
          <a:stretch>
            <a:fillRect/>
          </a:stretch>
        </p:blipFill>
        <p:spPr>
          <a:xfrm>
            <a:off x="4758141" y="2718651"/>
            <a:ext cx="3815542" cy="2863735"/>
          </a:xfrm>
        </p:spPr>
      </p:pic>
      <p:sp>
        <p:nvSpPr>
          <p:cNvPr id="9" name="Text Placeholder 8"/>
          <p:cNvSpPr>
            <a:spLocks noGrp="1"/>
          </p:cNvSpPr>
          <p:nvPr>
            <p:ph type="body" idx="1"/>
          </p:nvPr>
        </p:nvSpPr>
        <p:spPr/>
        <p:txBody>
          <a:bodyPr>
            <a:normAutofit fontScale="77500" lnSpcReduction="20000"/>
          </a:bodyPr>
          <a:lstStyle/>
          <a:p>
            <a:endParaRPr lang="en-CA" dirty="0" smtClean="0"/>
          </a:p>
          <a:p>
            <a:r>
              <a:rPr lang="en-CA" dirty="0" err="1" smtClean="0"/>
              <a:t>Brrr</a:t>
            </a:r>
            <a:r>
              <a:rPr lang="en-CA" dirty="0" smtClean="0"/>
              <a:t> cold</a:t>
            </a:r>
          </a:p>
          <a:p>
            <a:endParaRPr lang="en-CA"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CA" sz="2400" dirty="0" smtClean="0"/>
              <a:t/>
            </a:r>
            <a:br>
              <a:rPr lang="en-CA" sz="2400" dirty="0" smtClean="0"/>
            </a:br>
            <a:r>
              <a:rPr lang="en-CA" sz="2400" dirty="0" smtClean="0"/>
              <a:t>The project was concluded with a web, pictures and jot notes posted in the classroom for other staff, professionals and parents to view.</a:t>
            </a:r>
            <a:br>
              <a:rPr lang="en-CA" sz="2400" dirty="0" smtClean="0"/>
            </a:br>
            <a:endParaRPr lang="en-CA" sz="2400" dirty="0"/>
          </a:p>
        </p:txBody>
      </p:sp>
      <p:pic>
        <p:nvPicPr>
          <p:cNvPr id="9" name="Content Placeholder 4" descr="333.JPG"/>
          <p:cNvPicPr>
            <a:picLocks noGrp="1" noChangeAspect="1"/>
          </p:cNvPicPr>
          <p:nvPr>
            <p:ph idx="1"/>
          </p:nvPr>
        </p:nvPicPr>
        <p:blipFill>
          <a:blip r:embed="rId2" cstate="print"/>
          <a:stretch>
            <a:fillRect/>
          </a:stretch>
        </p:blipFill>
        <p:spPr>
          <a:xfrm>
            <a:off x="1523307" y="1745514"/>
            <a:ext cx="6097385" cy="4235335"/>
          </a:xfr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40000"/>
                    <a:lumOff val="60000"/>
                  </a:schemeClr>
                </a:solidFill>
                <a:latin typeface="Andalus" pitchFamily="18" charset="-78"/>
                <a:cs typeface="Andalus" pitchFamily="18" charset="-78"/>
              </a:rPr>
              <a:t>Nature in our environment</a:t>
            </a:r>
            <a:endParaRPr lang="en-CA" dirty="0">
              <a:solidFill>
                <a:schemeClr val="tx2">
                  <a:lumMod val="40000"/>
                  <a:lumOff val="60000"/>
                </a:schemeClr>
              </a:solidFill>
              <a:latin typeface="Andalus" pitchFamily="18" charset="-78"/>
              <a:cs typeface="Andalus" pitchFamily="18" charset="-78"/>
            </a:endParaRPr>
          </a:p>
        </p:txBody>
      </p:sp>
      <p:pic>
        <p:nvPicPr>
          <p:cNvPr id="4100" name="Picture 4"/>
          <p:cNvPicPr>
            <a:picLocks noGrp="1" noChangeAspect="1" noChangeArrowheads="1"/>
          </p:cNvPicPr>
          <p:nvPr>
            <p:ph sz="half" idx="1"/>
          </p:nvPr>
        </p:nvPicPr>
        <p:blipFill>
          <a:blip r:embed="rId2" cstate="print"/>
          <a:srcRect/>
          <a:stretch>
            <a:fillRect/>
          </a:stretch>
        </p:blipFill>
        <p:spPr bwMode="auto">
          <a:xfrm rot="5400000">
            <a:off x="457200" y="2348706"/>
            <a:ext cx="4038600" cy="3028950"/>
          </a:xfrm>
          <a:prstGeom prst="rect">
            <a:avLst/>
          </a:prstGeom>
          <a:noFill/>
          <a:ln w="9525">
            <a:noFill/>
            <a:miter lim="800000"/>
            <a:headEnd/>
            <a:tailEnd/>
          </a:ln>
          <a:effectLst/>
        </p:spPr>
      </p:pic>
      <p:pic>
        <p:nvPicPr>
          <p:cNvPr id="4101" name="Picture 5"/>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4">
                    <a:lumMod val="75000"/>
                  </a:schemeClr>
                </a:solidFill>
                <a:latin typeface="AR BLANCA" pitchFamily="2" charset="0"/>
              </a:rPr>
              <a:t>Adding soft and cozy spaces</a:t>
            </a:r>
            <a:endParaRPr lang="en-CA" dirty="0">
              <a:solidFill>
                <a:schemeClr val="accent4">
                  <a:lumMod val="75000"/>
                </a:schemeClr>
              </a:solidFill>
              <a:latin typeface="AR BLANCA" pitchFamily="2" charset="0"/>
            </a:endParaRPr>
          </a:p>
        </p:txBody>
      </p:sp>
      <p:pic>
        <p:nvPicPr>
          <p:cNvPr id="7170" name="Picture 2"/>
          <p:cNvPicPr>
            <a:picLocks noGrp="1" noChangeAspect="1" noChangeArrowheads="1"/>
          </p:cNvPicPr>
          <p:nvPr>
            <p:ph sz="half" idx="1"/>
          </p:nvPr>
        </p:nvPicPr>
        <p:blipFill>
          <a:blip r:embed="rId2" cstate="print"/>
          <a:stretch>
            <a:fillRect/>
          </a:stretch>
        </p:blipFill>
        <p:spPr bwMode="auto">
          <a:xfrm rot="5400000">
            <a:off x="673695" y="2565201"/>
            <a:ext cx="3605609" cy="3028950"/>
          </a:xfrm>
          <a:prstGeom prst="rect">
            <a:avLst/>
          </a:prstGeom>
          <a:noFill/>
          <a:ln w="9525">
            <a:noFill/>
            <a:miter lim="800000"/>
            <a:headEnd/>
            <a:tailEnd/>
          </a:ln>
          <a:effectLst/>
        </p:spPr>
      </p:pic>
      <p:pic>
        <p:nvPicPr>
          <p:cNvPr id="7171" name="Picture 3"/>
          <p:cNvPicPr>
            <a:picLocks noGrp="1" noChangeAspect="1" noChangeArrowheads="1"/>
          </p:cNvPicPr>
          <p:nvPr>
            <p:ph sz="half" idx="2"/>
          </p:nvPr>
        </p:nvPicPr>
        <p:blipFill>
          <a:blip r:embed="rId3" cstate="print"/>
          <a:srcRect/>
          <a:stretch>
            <a:fillRect/>
          </a:stretch>
        </p:blipFill>
        <p:spPr bwMode="auto">
          <a:xfrm rot="5400000">
            <a:off x="4717851" y="1842989"/>
            <a:ext cx="3457328" cy="30289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accent3">
                    <a:lumMod val="75000"/>
                  </a:schemeClr>
                </a:solidFill>
                <a:latin typeface="18thCentury" pitchFamily="2" charset="0"/>
              </a:rPr>
              <a:t/>
            </a:r>
            <a:br>
              <a:rPr lang="en-CA" dirty="0" smtClean="0">
                <a:solidFill>
                  <a:schemeClr val="accent3">
                    <a:lumMod val="75000"/>
                  </a:schemeClr>
                </a:solidFill>
                <a:latin typeface="18thCentury" pitchFamily="2" charset="0"/>
              </a:rPr>
            </a:br>
            <a:r>
              <a:rPr lang="en-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18thCentury" pitchFamily="2" charset="0"/>
              </a:rPr>
              <a:t>Outdoor Environment</a:t>
            </a:r>
            <a:r>
              <a:rPr lang="en-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CA" dirty="0">
              <a:solidFill>
                <a:schemeClr val="accent3">
                  <a:lumMod val="75000"/>
                </a:schemeClr>
              </a:solidFill>
              <a:latin typeface="18thCentury" pitchFamily="2" charset="0"/>
            </a:endParaRPr>
          </a:p>
        </p:txBody>
      </p:sp>
      <p:pic>
        <p:nvPicPr>
          <p:cNvPr id="8" name="Content Placeholder 7" descr="IMG_2874.JPG"/>
          <p:cNvPicPr>
            <a:picLocks noGrp="1" noChangeAspect="1"/>
          </p:cNvPicPr>
          <p:nvPr>
            <p:ph idx="1"/>
          </p:nvPr>
        </p:nvPicPr>
        <p:blipFill>
          <a:blip r:embed="rId2" cstate="print"/>
          <a:stretch>
            <a:fillRect/>
          </a:stretch>
        </p:blipFill>
        <p:spPr>
          <a:xfrm>
            <a:off x="4788024" y="1268760"/>
            <a:ext cx="3672408" cy="2908920"/>
          </a:xfrm>
        </p:spPr>
      </p:pic>
      <p:pic>
        <p:nvPicPr>
          <p:cNvPr id="9" name="Picture 8" descr="IMG_2881.JPG"/>
          <p:cNvPicPr>
            <a:picLocks noChangeAspect="1"/>
          </p:cNvPicPr>
          <p:nvPr/>
        </p:nvPicPr>
        <p:blipFill>
          <a:blip r:embed="rId3" cstate="print"/>
          <a:stretch>
            <a:fillRect/>
          </a:stretch>
        </p:blipFill>
        <p:spPr>
          <a:xfrm>
            <a:off x="1043608" y="3068960"/>
            <a:ext cx="3456384" cy="2736304"/>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3">
                    <a:lumMod val="50000"/>
                  </a:schemeClr>
                </a:solidFill>
                <a:latin typeface="18thCentury" pitchFamily="2" charset="0"/>
              </a:rPr>
              <a:t>Plants and Trees</a:t>
            </a:r>
            <a:endParaRPr lang="en-CA" dirty="0">
              <a:solidFill>
                <a:schemeClr val="accent3">
                  <a:lumMod val="50000"/>
                </a:schemeClr>
              </a:solidFill>
              <a:latin typeface="18thCentury" pitchFamily="2" charset="0"/>
            </a:endParaRPr>
          </a:p>
        </p:txBody>
      </p:sp>
      <p:pic>
        <p:nvPicPr>
          <p:cNvPr id="4" name="Content Placeholder 3" descr="IMG_2877.JPG"/>
          <p:cNvPicPr>
            <a:picLocks noGrp="1" noChangeAspect="1"/>
          </p:cNvPicPr>
          <p:nvPr>
            <p:ph idx="1"/>
          </p:nvPr>
        </p:nvPicPr>
        <p:blipFill>
          <a:blip r:embed="rId2" cstate="print"/>
          <a:stretch>
            <a:fillRect/>
          </a:stretch>
        </p:blipFill>
        <p:spPr>
          <a:xfrm>
            <a:off x="4139952" y="3356992"/>
            <a:ext cx="3449356" cy="2769171"/>
          </a:xfrm>
        </p:spPr>
      </p:pic>
      <p:pic>
        <p:nvPicPr>
          <p:cNvPr id="5" name="Picture 4" descr="IMG_2878.JPG"/>
          <p:cNvPicPr>
            <a:picLocks noChangeAspect="1"/>
          </p:cNvPicPr>
          <p:nvPr/>
        </p:nvPicPr>
        <p:blipFill>
          <a:blip r:embed="rId3" cstate="print"/>
          <a:stretch>
            <a:fillRect/>
          </a:stretch>
        </p:blipFill>
        <p:spPr>
          <a:xfrm>
            <a:off x="971600" y="1700808"/>
            <a:ext cx="2978672" cy="2304256"/>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00B050"/>
                </a:solidFill>
                <a:latin typeface="AR BLANCA" pitchFamily="2" charset="0"/>
              </a:rPr>
              <a:t>Spaces that are pleasing to the eye</a:t>
            </a:r>
            <a:endParaRPr lang="en-CA" dirty="0">
              <a:solidFill>
                <a:srgbClr val="00B050"/>
              </a:solidFill>
              <a:latin typeface="AR BLANCA" pitchFamily="2" charset="0"/>
            </a:endParaRP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932040" y="2492896"/>
            <a:ext cx="3750568" cy="3316982"/>
          </a:xfrm>
          <a:prstGeom prst="rect">
            <a:avLst/>
          </a:prstGeom>
          <a:noFill/>
          <a:ln w="9525">
            <a:noFill/>
            <a:miter lim="800000"/>
            <a:headEnd/>
            <a:tailEnd/>
          </a:ln>
          <a:effectLst/>
        </p:spPr>
      </p:pic>
      <p:pic>
        <p:nvPicPr>
          <p:cNvPr id="8196" name="Picture 4"/>
          <p:cNvPicPr>
            <a:picLocks noGrp="1" noChangeAspect="1" noChangeArrowheads="1"/>
          </p:cNvPicPr>
          <p:nvPr>
            <p:ph sz="half" idx="1"/>
          </p:nvPr>
        </p:nvPicPr>
        <p:blipFill>
          <a:blip r:embed="rId3" cstate="print"/>
          <a:srcRect/>
          <a:stretch>
            <a:fillRect/>
          </a:stretch>
        </p:blipFill>
        <p:spPr bwMode="auto">
          <a:xfrm rot="10800000">
            <a:off x="467544" y="1844824"/>
            <a:ext cx="3744416" cy="2952328"/>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C000"/>
                </a:solidFill>
              </a:rPr>
              <a:t>Real life objects in photos</a:t>
            </a:r>
            <a:endParaRPr lang="en-CA" dirty="0">
              <a:solidFill>
                <a:srgbClr val="FFC000"/>
              </a:solidFill>
            </a:endParaRPr>
          </a:p>
        </p:txBody>
      </p:sp>
      <p:pic>
        <p:nvPicPr>
          <p:cNvPr id="4" name="Content Placeholder 3" descr="IMG_2867.JPG"/>
          <p:cNvPicPr>
            <a:picLocks noGrp="1" noChangeAspect="1"/>
          </p:cNvPicPr>
          <p:nvPr>
            <p:ph idx="1"/>
          </p:nvPr>
        </p:nvPicPr>
        <p:blipFill>
          <a:blip r:embed="rId2" cstate="print"/>
          <a:stretch>
            <a:fillRect/>
          </a:stretch>
        </p:blipFill>
        <p:spPr>
          <a:xfrm>
            <a:off x="4788024" y="3212976"/>
            <a:ext cx="2801284" cy="2913187"/>
          </a:xfrm>
        </p:spPr>
      </p:pic>
      <p:pic>
        <p:nvPicPr>
          <p:cNvPr id="5" name="Picture 4" descr="IMG_2866.JPG"/>
          <p:cNvPicPr>
            <a:picLocks noChangeAspect="1"/>
          </p:cNvPicPr>
          <p:nvPr/>
        </p:nvPicPr>
        <p:blipFill>
          <a:blip r:embed="rId3" cstate="print"/>
          <a:stretch>
            <a:fillRect/>
          </a:stretch>
        </p:blipFill>
        <p:spPr>
          <a:xfrm>
            <a:off x="1043608" y="1772816"/>
            <a:ext cx="3312368" cy="3627012"/>
          </a:xfrm>
          <a:prstGeom prst="rect">
            <a:avLst/>
          </a:prstGeom>
        </p:spPr>
      </p:pic>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latin typeface="Alien Encounters" pitchFamily="2" charset="0"/>
              </a:rPr>
              <a:t>Sensory fun</a:t>
            </a:r>
            <a:endParaRPr lang="en-CA" dirty="0">
              <a:solidFill>
                <a:srgbClr val="FF0000"/>
              </a:solidFill>
              <a:latin typeface="Alien Encounters" pitchFamily="2" charset="0"/>
            </a:endParaRPr>
          </a:p>
        </p:txBody>
      </p:sp>
      <p:pic>
        <p:nvPicPr>
          <p:cNvPr id="6" name="Content Placeholder 5" descr="IMG_2859.JPG"/>
          <p:cNvPicPr>
            <a:picLocks noGrp="1" noChangeAspect="1"/>
          </p:cNvPicPr>
          <p:nvPr>
            <p:ph sz="half" idx="1"/>
          </p:nvPr>
        </p:nvPicPr>
        <p:blipFill>
          <a:blip r:embed="rId2" cstate="print"/>
          <a:stretch>
            <a:fillRect/>
          </a:stretch>
        </p:blipFill>
        <p:spPr>
          <a:xfrm rot="-960000">
            <a:off x="531322" y="2695243"/>
            <a:ext cx="3890356" cy="2335876"/>
          </a:xfrm>
        </p:spPr>
      </p:pic>
      <p:pic>
        <p:nvPicPr>
          <p:cNvPr id="2056" name="Picture 8" descr="C:\Users\vanscoy\AppData\Local\Microsoft\Windows\INetCache\IE\O8X1BE0Z\image.jpeg"/>
          <p:cNvPicPr>
            <a:picLocks noGrp="1" noChangeAspect="1" noChangeArrowheads="1"/>
          </p:cNvPicPr>
          <p:nvPr>
            <p:ph sz="half" idx="2"/>
          </p:nvPr>
        </p:nvPicPr>
        <p:blipFill>
          <a:blip r:embed="rId3" cstate="print"/>
          <a:srcRect/>
          <a:stretch>
            <a:fillRect/>
          </a:stretch>
        </p:blipFill>
        <p:spPr bwMode="auto">
          <a:xfrm rot="6180000">
            <a:off x="4648200" y="2348706"/>
            <a:ext cx="4038600" cy="3028950"/>
          </a:xfrm>
          <a:prstGeom prst="rect">
            <a:avLst/>
          </a:prstGeom>
          <a:noFill/>
        </p:spPr>
      </p:pic>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solidFill>
                  <a:srgbClr val="0070C0"/>
                </a:solidFill>
                <a:latin typeface="AR CHRISTY" pitchFamily="2" charset="0"/>
              </a:rPr>
              <a:t>Responding to children’s interests</a:t>
            </a:r>
            <a:endParaRPr lang="en-CA" dirty="0">
              <a:solidFill>
                <a:srgbClr val="0070C0"/>
              </a:solidFill>
              <a:latin typeface="AR CHRISTY" pitchFamily="2" charset="0"/>
            </a:endParaRPr>
          </a:p>
        </p:txBody>
      </p:sp>
      <p:sp>
        <p:nvSpPr>
          <p:cNvPr id="8" name="Text Placeholder 7"/>
          <p:cNvSpPr>
            <a:spLocks noGrp="1"/>
          </p:cNvSpPr>
          <p:nvPr>
            <p:ph type="body" idx="1"/>
          </p:nvPr>
        </p:nvSpPr>
        <p:spPr/>
        <p:txBody>
          <a:bodyPr/>
          <a:lstStyle/>
          <a:p>
            <a:r>
              <a:rPr lang="en-CA" dirty="0" smtClean="0"/>
              <a:t>         </a:t>
            </a:r>
            <a:r>
              <a:rPr lang="en-CA" dirty="0" smtClean="0"/>
              <a:t>Red Riding hood baking</a:t>
            </a:r>
            <a:endParaRPr lang="en-CA" dirty="0"/>
          </a:p>
        </p:txBody>
      </p:sp>
      <p:pic>
        <p:nvPicPr>
          <p:cNvPr id="6" name="Content Placeholder 5" descr="IMG_1976.JPG"/>
          <p:cNvPicPr>
            <a:picLocks noGrp="1" noChangeAspect="1"/>
          </p:cNvPicPr>
          <p:nvPr>
            <p:ph sz="half" idx="2"/>
          </p:nvPr>
        </p:nvPicPr>
        <p:blipFill>
          <a:blip r:embed="rId2" cstate="print"/>
          <a:stretch>
            <a:fillRect/>
          </a:stretch>
        </p:blipFill>
        <p:spPr>
          <a:xfrm>
            <a:off x="1217916" y="2477582"/>
            <a:ext cx="2518756" cy="3345873"/>
          </a:xfrm>
        </p:spPr>
      </p:pic>
      <p:sp>
        <p:nvSpPr>
          <p:cNvPr id="9" name="Text Placeholder 8"/>
          <p:cNvSpPr>
            <a:spLocks noGrp="1"/>
          </p:cNvSpPr>
          <p:nvPr>
            <p:ph type="body" sz="quarter" idx="3"/>
          </p:nvPr>
        </p:nvSpPr>
        <p:spPr/>
        <p:txBody>
          <a:bodyPr/>
          <a:lstStyle/>
          <a:p>
            <a:r>
              <a:rPr lang="en-CA" dirty="0" smtClean="0"/>
              <a:t>               Fun with worms!</a:t>
            </a:r>
            <a:endParaRPr lang="en-CA" dirty="0"/>
          </a:p>
        </p:txBody>
      </p:sp>
      <p:pic>
        <p:nvPicPr>
          <p:cNvPr id="7" name="Picture 6" descr="IMG_2017.JPG"/>
          <p:cNvPicPr>
            <a:picLocks noChangeAspect="1"/>
          </p:cNvPicPr>
          <p:nvPr/>
        </p:nvPicPr>
        <p:blipFill>
          <a:blip r:embed="rId3" cstate="print"/>
          <a:stretch>
            <a:fillRect/>
          </a:stretch>
        </p:blipFill>
        <p:spPr>
          <a:xfrm>
            <a:off x="827584" y="2132856"/>
            <a:ext cx="3600400" cy="4392488"/>
          </a:xfrm>
          <a:prstGeom prst="rect">
            <a:avLst/>
          </a:prstGeom>
        </p:spPr>
      </p:pic>
      <p:pic>
        <p:nvPicPr>
          <p:cNvPr id="1026" name="Picture 2" descr="C:\Users\vanscoy\AppData\Local\Microsoft\Windows\INetCache\IE\O8X1BE0Z\IMG_20140619_100940.jpg"/>
          <p:cNvPicPr>
            <a:picLocks noGrp="1" noChangeAspect="1" noChangeArrowheads="1"/>
          </p:cNvPicPr>
          <p:nvPr>
            <p:ph sz="quarter" idx="4"/>
          </p:nvPr>
        </p:nvPicPr>
        <p:blipFill>
          <a:blip r:embed="rId4" cstate="print"/>
          <a:srcRect/>
          <a:stretch>
            <a:fillRect/>
          </a:stretch>
        </p:blipFill>
        <p:spPr bwMode="auto">
          <a:xfrm>
            <a:off x="5184179" y="2174875"/>
            <a:ext cx="2963466" cy="3951288"/>
          </a:xfrm>
          <a:prstGeom prst="rect">
            <a:avLst/>
          </a:prstGeom>
          <a:noFill/>
        </p:spPr>
      </p:pic>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200</Words>
  <Application>Microsoft Office PowerPoint</Application>
  <PresentationFormat>On-screen Show (4:3)</PresentationFormat>
  <Paragraphs>34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Vanscoy Early Learning Center</vt:lpstr>
      <vt:lpstr>Nature in our environment</vt:lpstr>
      <vt:lpstr>Adding soft and cozy spaces</vt:lpstr>
      <vt:lpstr> Outdoor Environment </vt:lpstr>
      <vt:lpstr>Plants and Trees</vt:lpstr>
      <vt:lpstr>Spaces that are pleasing to the eye</vt:lpstr>
      <vt:lpstr>Real life objects in photos</vt:lpstr>
      <vt:lpstr>Sensory fun</vt:lpstr>
      <vt:lpstr>Responding to children’s interests</vt:lpstr>
      <vt:lpstr>Toddler Room The Toddler room is a calm relaxing area for children to learn and play using many sensory activities. </vt:lpstr>
      <vt:lpstr>The Dragonflies (ages 3-4) The preschool age children have a very calming environment.  Essential Learning experiences are important areas of focus.  This group uses invitations and projects to encourage learning.</vt:lpstr>
      <vt:lpstr> Spiders ages 4-5/Scorpions ages 6-11 The Spiders experience unique invitations to encourage all domains of Essential Learning Experiences .  Documentation is key for families to understand how the children are learning in this unique environment.  Scorpions enjoy exploring and learning based on their play.  They are given the freedom to learn and explore their interests.   Nature is a large part of this curriculum. </vt:lpstr>
      <vt:lpstr>Essential Learning Experiences</vt:lpstr>
      <vt:lpstr>THE ICE PROJECT BY Kara and Andrea</vt:lpstr>
      <vt:lpstr>The Beginning</vt:lpstr>
      <vt:lpstr>Ice in Pails</vt:lpstr>
      <vt:lpstr>Ice Fun At Winterfest</vt:lpstr>
      <vt:lpstr> The project was concluded with a web, pictures and jot notes posted in the classroom for other staff, professionals and parents to view.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Vanscoy Early Learning Center</dc:title>
  <dc:creator>Vanscoy &amp; District Early Learning Center</dc:creator>
  <cp:lastModifiedBy>vanscoy</cp:lastModifiedBy>
  <cp:revision>47</cp:revision>
  <dcterms:created xsi:type="dcterms:W3CDTF">2014-07-22T16:15:03Z</dcterms:created>
  <dcterms:modified xsi:type="dcterms:W3CDTF">2014-09-24T22:36:49Z</dcterms:modified>
</cp:coreProperties>
</file>