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7" r:id="rId10"/>
    <p:sldId id="268" r:id="rId11"/>
    <p:sldId id="264" r:id="rId12"/>
    <p:sldId id="269" r:id="rId13"/>
    <p:sldId id="265" r:id="rId14"/>
    <p:sldId id="271" r:id="rId15"/>
    <p:sldId id="272" r:id="rId16"/>
    <p:sldId id="266" r:id="rId17"/>
    <p:sldId id="270" r:id="rId18"/>
    <p:sldId id="27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619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4C419-B3B5-4BAE-84C9-45FE7103969C}" type="datetimeFigureOut">
              <a:rPr lang="en-CA" smtClean="0"/>
              <a:pPr/>
              <a:t>17/05/2012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9A1FC-2063-4057-B1B5-366C4B951374}"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A19A1FC-2063-4057-B1B5-366C4B951374}" type="slidenum">
              <a:rPr lang="en-CA" smtClean="0"/>
              <a:pPr/>
              <a:t>7</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A412146-2CB3-4ED9-8A93-B005898BA07C}" type="datetimeFigureOut">
              <a:rPr lang="en-CA" smtClean="0"/>
              <a:pPr/>
              <a:t>17/05/2012</a:t>
            </a:fld>
            <a:endParaRPr lang="en-CA" dirty="0"/>
          </a:p>
        </p:txBody>
      </p:sp>
      <p:sp>
        <p:nvSpPr>
          <p:cNvPr id="18" name="Footer Placeholder 17"/>
          <p:cNvSpPr>
            <a:spLocks noGrp="1"/>
          </p:cNvSpPr>
          <p:nvPr>
            <p:ph type="ftr" sz="quarter" idx="11"/>
          </p:nvPr>
        </p:nvSpPr>
        <p:spPr>
          <a:xfrm>
            <a:off x="2819401" y="6557946"/>
            <a:ext cx="2927723" cy="228600"/>
          </a:xfrm>
        </p:spPr>
        <p:txBody>
          <a:bodyPr/>
          <a:lstStyle>
            <a:lvl1pPr>
              <a:defRPr lang="en-US" dirty="0">
                <a:solidFill>
                  <a:srgbClr val="FFFFFF"/>
                </a:solidFill>
              </a:defRPr>
            </a:lvl1pPr>
            <a:extLst/>
          </a:lstStyle>
          <a:p>
            <a:endParaRPr lang="en-CA"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A412146-2CB3-4ED9-8A93-B005898BA07C}" type="datetimeFigureOut">
              <a:rPr lang="en-CA" smtClean="0"/>
              <a:pPr/>
              <a:t>17/05/2012</a:t>
            </a:fld>
            <a:endParaRPr lang="en-CA"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3A412146-2CB3-4ED9-8A93-B005898BA07C}" type="datetimeFigureOut">
              <a:rPr lang="en-CA" smtClean="0"/>
              <a:pPr/>
              <a:t>17/05/2012</a:t>
            </a:fld>
            <a:endParaRPr lang="en-CA" dirty="0"/>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CA"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8" name="Footer Placeholder 7"/>
          <p:cNvSpPr>
            <a:spLocks noGrp="1"/>
          </p:cNvSpPr>
          <p:nvPr>
            <p:ph type="ftr" sz="quarter" idx="11"/>
          </p:nvPr>
        </p:nvSpPr>
        <p:spPr/>
        <p:txBody>
          <a:bodyPr/>
          <a:lstStyle>
            <a:extLst/>
          </a:lstStyle>
          <a:p>
            <a:endParaRPr lang="en-CA" dirty="0"/>
          </a:p>
        </p:txBody>
      </p:sp>
      <p:sp>
        <p:nvSpPr>
          <p:cNvPr id="9" name="Slide Number Placeholder 8"/>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4" name="Footer Placeholder 3"/>
          <p:cNvSpPr>
            <a:spLocks noGrp="1"/>
          </p:cNvSpPr>
          <p:nvPr>
            <p:ph type="ftr" sz="quarter" idx="11"/>
          </p:nvPr>
        </p:nvSpPr>
        <p:spPr/>
        <p:txBody>
          <a:bodyPr/>
          <a:lstStyle>
            <a:extLst/>
          </a:lstStyle>
          <a:p>
            <a:endParaRPr lang="en-CA" dirty="0"/>
          </a:p>
        </p:txBody>
      </p:sp>
      <p:sp>
        <p:nvSpPr>
          <p:cNvPr id="5" name="Slide Number Placeholder 4"/>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A412146-2CB3-4ED9-8A93-B005898BA07C}" type="datetimeFigureOut">
              <a:rPr lang="en-CA" smtClean="0"/>
              <a:pPr/>
              <a:t>17/05/2012</a:t>
            </a:fld>
            <a:endParaRPr lang="en-CA"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dirty="0"/>
          </a:p>
        </p:txBody>
      </p:sp>
      <p:sp>
        <p:nvSpPr>
          <p:cNvPr id="4" name="Slide Number Placeholder 3"/>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69E15047-28EA-461A-B8DA-140CF4E4E5BA}" type="slidenum">
              <a:rPr lang="en-CA" smtClean="0"/>
              <a:pPr/>
              <a:t>‹#›</a:t>
            </a:fld>
            <a:endParaRPr lang="en-CA" dirty="0"/>
          </a:p>
        </p:txBody>
      </p:sp>
    </p:spTree>
  </p:cSld>
  <p:clrMapOvr>
    <a:masterClrMapping/>
  </p:clrMapOvr>
  <p:transition spd="slow" advClick="0" advTm="20000">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71"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8"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A412146-2CB3-4ED9-8A93-B005898BA07C}" type="datetimeFigureOut">
              <a:rPr lang="en-CA" smtClean="0"/>
              <a:pPr/>
              <a:t>17/05/2012</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69E15047-28EA-461A-B8DA-140CF4E4E5BA}" type="slidenum">
              <a:rPr lang="en-CA" smtClean="0"/>
              <a:pPr/>
              <a:t>‹#›</a:t>
            </a:fld>
            <a:endParaRPr lang="en-CA" dirty="0"/>
          </a:p>
        </p:txBody>
      </p:sp>
      <p:sp>
        <p:nvSpPr>
          <p:cNvPr id="10" name="Picture Placeholder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advClick="0" advTm="20000">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412146-2CB3-4ED9-8A93-B005898BA07C}" type="datetimeFigureOut">
              <a:rPr lang="en-CA" smtClean="0"/>
              <a:pPr/>
              <a:t>17/05/2012</a:t>
            </a:fld>
            <a:endParaRPr lang="en-CA"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9E15047-28EA-461A-B8DA-140CF4E4E5BA}"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20000">
    <p:wedge/>
    <p:sndAc>
      <p:stSnd>
        <p:snd r:embed="rId13" name="chimes.wav"/>
      </p:stSnd>
    </p:sndAc>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file:///C:\Users\Vanscoy%20ELC\Pictures\2012-04-05%20001\P1010048.JPG"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052737"/>
            <a:ext cx="7772400" cy="1584176"/>
          </a:xfrm>
        </p:spPr>
        <p:txBody>
          <a:bodyPr/>
          <a:lstStyle/>
          <a:p>
            <a:r>
              <a:rPr lang="en-CA" dirty="0" smtClean="0">
                <a:solidFill>
                  <a:schemeClr val="accent2">
                    <a:lumMod val="75000"/>
                  </a:schemeClr>
                </a:solidFill>
              </a:rPr>
              <a:t>The Baby Project</a:t>
            </a:r>
            <a:endParaRPr lang="en-CA" dirty="0">
              <a:solidFill>
                <a:schemeClr val="accent2">
                  <a:lumMod val="75000"/>
                </a:schemeClr>
              </a:solidFill>
            </a:endParaRPr>
          </a:p>
        </p:txBody>
      </p:sp>
      <p:sp>
        <p:nvSpPr>
          <p:cNvPr id="3" name="Subtitle 2"/>
          <p:cNvSpPr>
            <a:spLocks noGrp="1"/>
          </p:cNvSpPr>
          <p:nvPr>
            <p:ph type="subTitle" idx="1"/>
          </p:nvPr>
        </p:nvSpPr>
        <p:spPr>
          <a:xfrm>
            <a:off x="1403648" y="3861048"/>
            <a:ext cx="6400800" cy="1752600"/>
          </a:xfrm>
        </p:spPr>
        <p:txBody>
          <a:bodyPr>
            <a:normAutofit/>
          </a:bodyPr>
          <a:lstStyle/>
          <a:p>
            <a:r>
              <a:rPr lang="en-CA" dirty="0" smtClean="0">
                <a:solidFill>
                  <a:schemeClr val="accent2">
                    <a:lumMod val="75000"/>
                  </a:schemeClr>
                </a:solidFill>
              </a:rPr>
              <a:t>Conducted and prepared by: </a:t>
            </a:r>
          </a:p>
          <a:p>
            <a:r>
              <a:rPr lang="en-CA" dirty="0" smtClean="0">
                <a:solidFill>
                  <a:schemeClr val="accent2">
                    <a:lumMod val="75000"/>
                  </a:schemeClr>
                </a:solidFill>
              </a:rPr>
              <a:t>Melanie Gamble and Marcia Ernst </a:t>
            </a:r>
          </a:p>
          <a:p>
            <a:r>
              <a:rPr lang="en-CA" dirty="0" smtClean="0">
                <a:solidFill>
                  <a:schemeClr val="accent2">
                    <a:lumMod val="75000"/>
                  </a:schemeClr>
                </a:solidFill>
              </a:rPr>
              <a:t>at the</a:t>
            </a:r>
          </a:p>
          <a:p>
            <a:r>
              <a:rPr lang="en-CA" dirty="0" smtClean="0">
                <a:solidFill>
                  <a:schemeClr val="accent2">
                    <a:lumMod val="75000"/>
                  </a:schemeClr>
                </a:solidFill>
              </a:rPr>
              <a:t> Vanscoy &amp; District Early Learning Center </a:t>
            </a:r>
            <a:endParaRPr lang="en-CA" dirty="0">
              <a:solidFill>
                <a:schemeClr val="accent2">
                  <a:lumMod val="75000"/>
                </a:schemeClr>
              </a:solidFill>
            </a:endParaRPr>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826768" cy="1143000"/>
          </a:xfrm>
        </p:spPr>
        <p:txBody>
          <a:bodyPr>
            <a:normAutofit/>
          </a:bodyPr>
          <a:lstStyle/>
          <a:p>
            <a:r>
              <a:rPr lang="en-CA" sz="2400" dirty="0" smtClean="0"/>
              <a:t>More petland</a:t>
            </a:r>
            <a:endParaRPr lang="en-CA" sz="2400" dirty="0"/>
          </a:p>
        </p:txBody>
      </p:sp>
      <p:pic>
        <p:nvPicPr>
          <p:cNvPr id="4" name="Content Placeholder 4" descr="P3020255.JPG"/>
          <p:cNvPicPr>
            <a:picLocks noGrp="1" noChangeAspect="1"/>
          </p:cNvPicPr>
          <p:nvPr>
            <p:ph idx="1"/>
          </p:nvPr>
        </p:nvPicPr>
        <p:blipFill>
          <a:blip r:embed="rId3" cstate="print"/>
          <a:stretch>
            <a:fillRect/>
          </a:stretch>
        </p:blipFill>
        <p:spPr>
          <a:xfrm>
            <a:off x="4716016" y="4334693"/>
            <a:ext cx="3364409" cy="252330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3020263.JPG"/>
          <p:cNvPicPr>
            <a:picLocks noChangeAspect="1"/>
          </p:cNvPicPr>
          <p:nvPr/>
        </p:nvPicPr>
        <p:blipFill>
          <a:blip r:embed="rId4" cstate="print"/>
          <a:stretch>
            <a:fillRect/>
          </a:stretch>
        </p:blipFill>
        <p:spPr>
          <a:xfrm>
            <a:off x="4716016" y="1412776"/>
            <a:ext cx="3350525" cy="251289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P3020274.JPG"/>
          <p:cNvPicPr>
            <a:picLocks noChangeAspect="1"/>
          </p:cNvPicPr>
          <p:nvPr/>
        </p:nvPicPr>
        <p:blipFill>
          <a:blip r:embed="rId5" cstate="print"/>
          <a:stretch>
            <a:fillRect/>
          </a:stretch>
        </p:blipFill>
        <p:spPr>
          <a:xfrm>
            <a:off x="251520" y="2393504"/>
            <a:ext cx="4124042" cy="30930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1"/>
            <a:ext cx="7239000" cy="588680"/>
          </a:xfrm>
        </p:spPr>
        <p:txBody>
          <a:bodyPr/>
          <a:lstStyle/>
          <a:p>
            <a:endParaRPr lang="en-CA" dirty="0"/>
          </a:p>
        </p:txBody>
      </p:sp>
      <p:sp>
        <p:nvSpPr>
          <p:cNvPr id="3" name="Content Placeholder 2"/>
          <p:cNvSpPr>
            <a:spLocks noGrp="1"/>
          </p:cNvSpPr>
          <p:nvPr>
            <p:ph idx="1"/>
          </p:nvPr>
        </p:nvSpPr>
        <p:spPr>
          <a:xfrm>
            <a:off x="457200" y="1268760"/>
            <a:ext cx="7499176" cy="5186976"/>
          </a:xfrm>
        </p:spPr>
        <p:txBody>
          <a:bodyPr>
            <a:noAutofit/>
          </a:bodyPr>
          <a:lstStyle/>
          <a:p>
            <a:r>
              <a:rPr lang="en-CA" sz="2800" dirty="0" smtClean="0"/>
              <a:t>Daily discussions occurred with the children surrounding each planned activity. I.e. Where do babies come from? (born or hatched) Who’s mommy, whose daddy? (Penguin activities) Baby Baths (cats lick their babies, birds in dirt, pigs in mud, babies in bath) what do babies eat? (Milking projects, baby food making and tasting) How do different kinds of babies communicate (animal sounds games, babies crying).</a:t>
            </a:r>
            <a:endParaRPr lang="en-CA" sz="2800" dirty="0"/>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0"/>
            <a:ext cx="3412232" cy="980728"/>
          </a:xfrm>
        </p:spPr>
        <p:txBody>
          <a:bodyPr>
            <a:normAutofit fontScale="90000"/>
          </a:bodyPr>
          <a:lstStyle/>
          <a:p>
            <a:pPr algn="ctr"/>
            <a:r>
              <a:rPr lang="en-CA" sz="2800" dirty="0" smtClean="0"/>
              <a:t>Making &amp; tasting Baby Food</a:t>
            </a:r>
            <a:endParaRPr lang="en-CA" sz="2800" dirty="0"/>
          </a:p>
        </p:txBody>
      </p:sp>
      <p:pic>
        <p:nvPicPr>
          <p:cNvPr id="6" name="Content Placeholder 5" descr="P4030341.JPG"/>
          <p:cNvPicPr>
            <a:picLocks noGrp="1" noChangeAspect="1"/>
          </p:cNvPicPr>
          <p:nvPr>
            <p:ph idx="1"/>
          </p:nvPr>
        </p:nvPicPr>
        <p:blipFill>
          <a:blip r:embed="rId3" cstate="print"/>
          <a:stretch>
            <a:fillRect/>
          </a:stretch>
        </p:blipFill>
        <p:spPr>
          <a:xfrm>
            <a:off x="4519446" y="4365103"/>
            <a:ext cx="2788345" cy="2091259"/>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P4030343.JPG"/>
          <p:cNvPicPr>
            <a:picLocks noChangeAspect="1"/>
          </p:cNvPicPr>
          <p:nvPr/>
        </p:nvPicPr>
        <p:blipFill>
          <a:blip r:embed="rId4" cstate="print"/>
          <a:stretch>
            <a:fillRect/>
          </a:stretch>
        </p:blipFill>
        <p:spPr>
          <a:xfrm>
            <a:off x="192020" y="3717032"/>
            <a:ext cx="3967517" cy="2975638"/>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P4030346.JPG"/>
          <p:cNvPicPr>
            <a:picLocks noChangeAspect="1"/>
          </p:cNvPicPr>
          <p:nvPr/>
        </p:nvPicPr>
        <p:blipFill>
          <a:blip r:embed="rId5" cstate="print"/>
          <a:stretch>
            <a:fillRect/>
          </a:stretch>
        </p:blipFill>
        <p:spPr>
          <a:xfrm>
            <a:off x="4644008" y="1052736"/>
            <a:ext cx="4111533" cy="308365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P4030348.JPG"/>
          <p:cNvPicPr>
            <a:picLocks noChangeAspect="1"/>
          </p:cNvPicPr>
          <p:nvPr/>
        </p:nvPicPr>
        <p:blipFill>
          <a:blip r:embed="rId6" cstate="print"/>
          <a:stretch>
            <a:fillRect/>
          </a:stretch>
        </p:blipFill>
        <p:spPr>
          <a:xfrm>
            <a:off x="323528" y="260648"/>
            <a:ext cx="3799498" cy="28496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20040"/>
            <a:ext cx="3240360" cy="588680"/>
          </a:xfrm>
        </p:spPr>
        <p:txBody>
          <a:bodyPr>
            <a:normAutofit fontScale="90000"/>
          </a:bodyPr>
          <a:lstStyle/>
          <a:p>
            <a:pPr algn="ctr"/>
            <a:r>
              <a:rPr lang="en-CA" dirty="0" smtClean="0"/>
              <a:t>The Nursery</a:t>
            </a:r>
            <a:endParaRPr lang="en-CA" dirty="0"/>
          </a:p>
        </p:txBody>
      </p:sp>
      <p:sp>
        <p:nvSpPr>
          <p:cNvPr id="3" name="Content Placeholder 2"/>
          <p:cNvSpPr>
            <a:spLocks noGrp="1"/>
          </p:cNvSpPr>
          <p:nvPr>
            <p:ph idx="1"/>
          </p:nvPr>
        </p:nvSpPr>
        <p:spPr>
          <a:xfrm>
            <a:off x="457200" y="260648"/>
            <a:ext cx="3394720" cy="6336703"/>
          </a:xfrm>
        </p:spPr>
        <p:txBody>
          <a:bodyPr>
            <a:normAutofit fontScale="77500" lnSpcReduction="20000"/>
          </a:bodyPr>
          <a:lstStyle/>
          <a:p>
            <a:r>
              <a:rPr lang="en-CA" dirty="0" smtClean="0"/>
              <a:t>The housekeeping area was converted into a nursery area for the children. Kitchen structures were replaced with strollers, playpens, baby toys, change table, highchairs. Invitation areas were set up to include baby bottles, baby toys, baby carrier, and diapers. </a:t>
            </a:r>
          </a:p>
          <a:p>
            <a:r>
              <a:rPr lang="en-CA" dirty="0" smtClean="0"/>
              <a:t>Families and community were included in the form of discussions with parents and sharing of stories. Parents provided baby items for invitation areas. Children’s leanings were represented mainly in the form of dramatic play. </a:t>
            </a:r>
            <a:endParaRPr lang="en-CA" dirty="0"/>
          </a:p>
        </p:txBody>
      </p:sp>
      <p:pic>
        <p:nvPicPr>
          <p:cNvPr id="4" name="Picture 3" descr="P4200518.JPG"/>
          <p:cNvPicPr>
            <a:picLocks noChangeAspect="1"/>
          </p:cNvPicPr>
          <p:nvPr/>
        </p:nvPicPr>
        <p:blipFill>
          <a:blip r:embed="rId3" cstate="print"/>
          <a:stretch>
            <a:fillRect/>
          </a:stretch>
        </p:blipFill>
        <p:spPr>
          <a:xfrm>
            <a:off x="3779912" y="1916832"/>
            <a:ext cx="4519578" cy="33896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2818656" cy="588680"/>
          </a:xfrm>
        </p:spPr>
        <p:txBody>
          <a:bodyPr>
            <a:normAutofit fontScale="90000"/>
          </a:bodyPr>
          <a:lstStyle/>
          <a:p>
            <a:pPr algn="ctr"/>
            <a:r>
              <a:rPr lang="en-CA" sz="2800" dirty="0" smtClean="0"/>
              <a:t>Dramatic Play</a:t>
            </a:r>
            <a:endParaRPr lang="en-CA" sz="2800" dirty="0"/>
          </a:p>
        </p:txBody>
      </p:sp>
      <p:pic>
        <p:nvPicPr>
          <p:cNvPr id="4" name="Content Placeholder 3" descr="P3280327.JPG"/>
          <p:cNvPicPr>
            <a:picLocks noGrp="1" noChangeAspect="1"/>
          </p:cNvPicPr>
          <p:nvPr>
            <p:ph idx="1"/>
          </p:nvPr>
        </p:nvPicPr>
        <p:blipFill>
          <a:blip r:embed="rId3" cstate="print"/>
          <a:stretch>
            <a:fillRect/>
          </a:stretch>
        </p:blipFill>
        <p:spPr>
          <a:xfrm>
            <a:off x="251520" y="1124744"/>
            <a:ext cx="3097775" cy="232333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3280328.JPG"/>
          <p:cNvPicPr>
            <a:picLocks noChangeAspect="1"/>
          </p:cNvPicPr>
          <p:nvPr/>
        </p:nvPicPr>
        <p:blipFill>
          <a:blip r:embed="rId4" cstate="print"/>
          <a:stretch>
            <a:fillRect/>
          </a:stretch>
        </p:blipFill>
        <p:spPr>
          <a:xfrm>
            <a:off x="3779912" y="260648"/>
            <a:ext cx="4427984" cy="332098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P3280330.JPG"/>
          <p:cNvPicPr>
            <a:picLocks noChangeAspect="1"/>
          </p:cNvPicPr>
          <p:nvPr/>
        </p:nvPicPr>
        <p:blipFill>
          <a:blip r:embed="rId5" cstate="print"/>
          <a:stretch>
            <a:fillRect/>
          </a:stretch>
        </p:blipFill>
        <p:spPr>
          <a:xfrm>
            <a:off x="5364088" y="4221088"/>
            <a:ext cx="2575363" cy="193152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P3280331.JPG"/>
          <p:cNvPicPr>
            <a:picLocks noChangeAspect="1"/>
          </p:cNvPicPr>
          <p:nvPr/>
        </p:nvPicPr>
        <p:blipFill>
          <a:blip r:embed="rId6" cstate="print"/>
          <a:stretch>
            <a:fillRect/>
          </a:stretch>
        </p:blipFill>
        <p:spPr>
          <a:xfrm>
            <a:off x="251520" y="3789040"/>
            <a:ext cx="3823501" cy="28676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Taking the babies for a walk</a:t>
            </a:r>
            <a:endParaRPr lang="en-CA" dirty="0"/>
          </a:p>
        </p:txBody>
      </p:sp>
      <p:pic>
        <p:nvPicPr>
          <p:cNvPr id="4" name="Content Placeholder 3" descr="P3280326.JPG"/>
          <p:cNvPicPr>
            <a:picLocks noGrp="1" noChangeAspect="1"/>
          </p:cNvPicPr>
          <p:nvPr>
            <p:ph idx="1"/>
          </p:nvPr>
        </p:nvPicPr>
        <p:blipFill>
          <a:blip r:embed="rId3" cstate="print"/>
          <a:stretch>
            <a:fillRect/>
          </a:stretch>
        </p:blipFill>
        <p:spPr>
          <a:xfrm>
            <a:off x="845608" y="1609725"/>
            <a:ext cx="6462184" cy="48466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pPr algn="ctr"/>
            <a:r>
              <a:rPr lang="en-CA" dirty="0" smtClean="0"/>
              <a:t>Literature, Art and other Activities</a:t>
            </a:r>
            <a:endParaRPr lang="en-CA" dirty="0"/>
          </a:p>
        </p:txBody>
      </p:sp>
      <p:sp>
        <p:nvSpPr>
          <p:cNvPr id="3" name="Content Placeholder 2"/>
          <p:cNvSpPr>
            <a:spLocks noGrp="1"/>
          </p:cNvSpPr>
          <p:nvPr>
            <p:ph idx="1"/>
          </p:nvPr>
        </p:nvSpPr>
        <p:spPr>
          <a:xfrm>
            <a:off x="457200" y="1609416"/>
            <a:ext cx="4042792" cy="2395648"/>
          </a:xfrm>
        </p:spPr>
        <p:txBody>
          <a:bodyPr>
            <a:normAutofit fontScale="77500" lnSpcReduction="20000"/>
          </a:bodyPr>
          <a:lstStyle/>
          <a:p>
            <a:r>
              <a:rPr lang="en-CA" sz="1800" dirty="0" smtClean="0"/>
              <a:t>In the area of literacy and music, many stories were read including The New Baby and Robert Munch’s Alligator Baby  plus many more talking about babies. We also listened to a CD of lullabies, and classical music.</a:t>
            </a:r>
          </a:p>
          <a:p>
            <a:r>
              <a:rPr lang="en-CA" sz="1800" dirty="0" smtClean="0"/>
              <a:t> Some Art activities included eggs crafts, TP babies, constructing nests, coloring pages, rubber glove milking, bird feeders etc.  Other activities were making our own baby food to smell and taste as well as sampling a variety of store bought baby food.</a:t>
            </a:r>
          </a:p>
          <a:p>
            <a:endParaRPr lang="en-CA" dirty="0"/>
          </a:p>
        </p:txBody>
      </p:sp>
      <p:pic>
        <p:nvPicPr>
          <p:cNvPr id="4" name="Picture 3" descr="P2230222.JPG"/>
          <p:cNvPicPr>
            <a:picLocks noChangeAspect="1"/>
          </p:cNvPicPr>
          <p:nvPr/>
        </p:nvPicPr>
        <p:blipFill>
          <a:blip r:embed="rId3" cstate="print"/>
          <a:stretch>
            <a:fillRect/>
          </a:stretch>
        </p:blipFill>
        <p:spPr>
          <a:xfrm>
            <a:off x="179513" y="4077074"/>
            <a:ext cx="4015523" cy="25845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P4200519.JPG"/>
          <p:cNvPicPr>
            <a:picLocks noChangeAspect="1"/>
          </p:cNvPicPr>
          <p:nvPr/>
        </p:nvPicPr>
        <p:blipFill>
          <a:blip r:embed="rId4" cstate="print"/>
          <a:stretch>
            <a:fillRect/>
          </a:stretch>
        </p:blipFill>
        <p:spPr>
          <a:xfrm>
            <a:off x="4644008" y="4005064"/>
            <a:ext cx="3511467" cy="26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alligatorbaby_lrg.jpg"/>
          <p:cNvPicPr>
            <a:picLocks noChangeAspect="1"/>
          </p:cNvPicPr>
          <p:nvPr/>
        </p:nvPicPr>
        <p:blipFill>
          <a:blip r:embed="rId5" cstate="print"/>
          <a:stretch>
            <a:fillRect/>
          </a:stretch>
        </p:blipFill>
        <p:spPr>
          <a:xfrm>
            <a:off x="5076056" y="1340768"/>
            <a:ext cx="1905000" cy="2381250"/>
          </a:xfrm>
          <a:prstGeom prst="rect">
            <a:avLst/>
          </a:prstGeom>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20040"/>
            <a:ext cx="3124200" cy="1164744"/>
          </a:xfrm>
        </p:spPr>
        <p:txBody>
          <a:bodyPr>
            <a:normAutofit/>
          </a:bodyPr>
          <a:lstStyle/>
          <a:p>
            <a:pPr algn="ctr"/>
            <a:r>
              <a:rPr lang="en-CA" sz="2800" dirty="0" smtClean="0">
                <a:latin typeface="+mn-lt"/>
              </a:rPr>
              <a:t>Crafts &amp; Activities</a:t>
            </a:r>
            <a:endParaRPr lang="en-CA" sz="2800" dirty="0">
              <a:latin typeface="+mn-lt"/>
            </a:endParaRPr>
          </a:p>
        </p:txBody>
      </p:sp>
      <p:pic>
        <p:nvPicPr>
          <p:cNvPr id="4" name="Content Placeholder 3" descr="P4030340.JPG"/>
          <p:cNvPicPr>
            <a:picLocks noGrp="1" noChangeAspect="1"/>
          </p:cNvPicPr>
          <p:nvPr>
            <p:ph idx="1"/>
          </p:nvPr>
        </p:nvPicPr>
        <p:blipFill>
          <a:blip r:embed="rId3" cstate="print"/>
          <a:stretch>
            <a:fillRect/>
          </a:stretch>
        </p:blipFill>
        <p:spPr>
          <a:xfrm>
            <a:off x="4283968" y="3645024"/>
            <a:ext cx="3940473" cy="2955355"/>
          </a:xfrm>
        </p:spPr>
      </p:pic>
      <p:pic>
        <p:nvPicPr>
          <p:cNvPr id="5" name="Picture 4" descr="P3260321.JPG"/>
          <p:cNvPicPr>
            <a:picLocks noChangeAspect="1"/>
          </p:cNvPicPr>
          <p:nvPr/>
        </p:nvPicPr>
        <p:blipFill>
          <a:blip r:embed="rId4" cstate="print"/>
          <a:stretch>
            <a:fillRect/>
          </a:stretch>
        </p:blipFill>
        <p:spPr>
          <a:xfrm>
            <a:off x="467544" y="548680"/>
            <a:ext cx="4015522" cy="3011642"/>
          </a:xfrm>
          <a:prstGeom prst="rect">
            <a:avLst/>
          </a:prstGeom>
        </p:spPr>
      </p:pic>
      <p:sp>
        <p:nvSpPr>
          <p:cNvPr id="6" name="TextBox 5"/>
          <p:cNvSpPr txBox="1"/>
          <p:nvPr/>
        </p:nvSpPr>
        <p:spPr>
          <a:xfrm>
            <a:off x="467544" y="3933056"/>
            <a:ext cx="338437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CA" dirty="0" smtClean="0"/>
              <a:t>Hatching Brine Shrimp Eggs</a:t>
            </a:r>
            <a:endParaRPr lang="en-CA" dirty="0"/>
          </a:p>
        </p:txBody>
      </p:sp>
      <p:sp>
        <p:nvSpPr>
          <p:cNvPr id="7" name="TextBox 6"/>
          <p:cNvSpPr txBox="1"/>
          <p:nvPr/>
        </p:nvSpPr>
        <p:spPr>
          <a:xfrm>
            <a:off x="4788024" y="3212976"/>
            <a:ext cx="3384376" cy="369332"/>
          </a:xfrm>
          <a:prstGeom prst="rect">
            <a:avLst/>
          </a:prstGeom>
          <a:noFill/>
        </p:spPr>
        <p:txBody>
          <a:bodyPr wrap="square" rtlCol="0">
            <a:spAutoFit/>
          </a:bodyPr>
          <a:lstStyle/>
          <a:p>
            <a:pPr algn="ctr"/>
            <a:r>
              <a:rPr lang="en-CA" dirty="0" smtClean="0"/>
              <a:t>Making Paper Babies</a:t>
            </a:r>
            <a:endParaRPr lang="en-CA" dirty="0"/>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fontScale="90000"/>
          </a:bodyPr>
          <a:lstStyle/>
          <a:p>
            <a:pPr algn="ctr"/>
            <a:r>
              <a:rPr lang="en-CA" dirty="0" smtClean="0"/>
              <a:t>Other outings learning about Animal Babies</a:t>
            </a:r>
            <a:endParaRPr lang="en-CA" dirty="0"/>
          </a:p>
        </p:txBody>
      </p:sp>
      <p:pic>
        <p:nvPicPr>
          <p:cNvPr id="4" name="Content Placeholder 3" descr="IMG_2190.JPG"/>
          <p:cNvPicPr>
            <a:picLocks noGrp="1" noChangeAspect="1"/>
          </p:cNvPicPr>
          <p:nvPr>
            <p:ph idx="1"/>
          </p:nvPr>
        </p:nvPicPr>
        <p:blipFill>
          <a:blip r:embed="rId3" cstate="print"/>
          <a:stretch>
            <a:fillRect/>
          </a:stretch>
        </p:blipFill>
        <p:spPr>
          <a:xfrm>
            <a:off x="4788024" y="4149080"/>
            <a:ext cx="3095831" cy="232187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G_2191.JPG"/>
          <p:cNvPicPr>
            <a:picLocks noChangeAspect="1"/>
          </p:cNvPicPr>
          <p:nvPr/>
        </p:nvPicPr>
        <p:blipFill>
          <a:blip r:embed="rId4" cstate="print"/>
          <a:stretch>
            <a:fillRect/>
          </a:stretch>
        </p:blipFill>
        <p:spPr>
          <a:xfrm>
            <a:off x="1115616" y="1340768"/>
            <a:ext cx="2915816" cy="218686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P4190466.JPG"/>
          <p:cNvPicPr>
            <a:picLocks noChangeAspect="1"/>
          </p:cNvPicPr>
          <p:nvPr/>
        </p:nvPicPr>
        <p:blipFill>
          <a:blip r:embed="rId5" cstate="print"/>
          <a:stretch>
            <a:fillRect/>
          </a:stretch>
        </p:blipFill>
        <p:spPr>
          <a:xfrm>
            <a:off x="4716016" y="1322766"/>
            <a:ext cx="2935402" cy="2201552"/>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P4190478.JPG"/>
          <p:cNvPicPr>
            <a:picLocks noChangeAspect="1"/>
          </p:cNvPicPr>
          <p:nvPr/>
        </p:nvPicPr>
        <p:blipFill>
          <a:blip r:embed="rId6" cstate="print"/>
          <a:stretch>
            <a:fillRect/>
          </a:stretch>
        </p:blipFill>
        <p:spPr>
          <a:xfrm>
            <a:off x="395536" y="4077072"/>
            <a:ext cx="3151426" cy="2363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en-CA" dirty="0" smtClean="0"/>
              <a:t>Milestones</a:t>
            </a:r>
            <a:endParaRPr lang="en-CA" dirty="0"/>
          </a:p>
        </p:txBody>
      </p:sp>
      <p:sp>
        <p:nvSpPr>
          <p:cNvPr id="3" name="Content Placeholder 2"/>
          <p:cNvSpPr>
            <a:spLocks noGrp="1"/>
          </p:cNvSpPr>
          <p:nvPr>
            <p:ph idx="1"/>
          </p:nvPr>
        </p:nvSpPr>
        <p:spPr>
          <a:xfrm rot="21600000">
            <a:off x="457200" y="1196752"/>
            <a:ext cx="7239000" cy="5258984"/>
          </a:xfrm>
        </p:spPr>
        <p:txBody>
          <a:bodyPr>
            <a:normAutofit fontScale="85000" lnSpcReduction="20000"/>
          </a:bodyPr>
          <a:lstStyle/>
          <a:p>
            <a:pPr>
              <a:buNone/>
            </a:pPr>
            <a:r>
              <a:rPr lang="en-CA" dirty="0" smtClean="0"/>
              <a:t>	The children were engaged in a wide variety of activities which contributed to a variety of areas for learning such as</a:t>
            </a:r>
          </a:p>
          <a:p>
            <a:pPr>
              <a:buNone/>
            </a:pPr>
            <a:endParaRPr lang="en-CA" dirty="0" smtClean="0"/>
          </a:p>
          <a:p>
            <a:r>
              <a:rPr lang="en-CA" dirty="0" smtClean="0"/>
              <a:t>cognitive development, language development,</a:t>
            </a:r>
          </a:p>
          <a:p>
            <a:r>
              <a:rPr lang="en-CA" dirty="0" smtClean="0"/>
              <a:t>gender awareness, self awareness and empathy (in caring for their babies)</a:t>
            </a:r>
          </a:p>
          <a:p>
            <a:r>
              <a:rPr lang="en-CA" dirty="0" smtClean="0"/>
              <a:t> imagination development </a:t>
            </a:r>
          </a:p>
          <a:p>
            <a:r>
              <a:rPr lang="en-CA" dirty="0" smtClean="0"/>
              <a:t>skills used in listening and following directions </a:t>
            </a:r>
          </a:p>
          <a:p>
            <a:r>
              <a:rPr lang="en-CA" dirty="0" smtClean="0"/>
              <a:t>fine motor skills and gross motor skills</a:t>
            </a:r>
          </a:p>
          <a:p>
            <a:r>
              <a:rPr lang="en-CA" dirty="0" smtClean="0"/>
              <a:t>Social skills, problem solving with friends</a:t>
            </a:r>
          </a:p>
          <a:p>
            <a:r>
              <a:rPr lang="en-CA" dirty="0" smtClean="0"/>
              <a:t>Sensory experiences tasting the baby food</a:t>
            </a:r>
          </a:p>
          <a:p>
            <a:r>
              <a:rPr lang="en-CA" dirty="0" smtClean="0"/>
              <a:t>The children learned though their own natural curiosity and independence by choosing the direction the project took.</a:t>
            </a:r>
          </a:p>
          <a:p>
            <a:endParaRPr lang="en-CA" dirty="0" smtClean="0"/>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7239000" cy="504056"/>
          </a:xfrm>
        </p:spPr>
        <p:txBody>
          <a:bodyPr>
            <a:normAutofit fontScale="90000"/>
          </a:bodyPr>
          <a:lstStyle/>
          <a:p>
            <a:pPr algn="ctr"/>
            <a:r>
              <a:rPr lang="en-CA" dirty="0" smtClean="0"/>
              <a:t>Introduction</a:t>
            </a:r>
            <a:endParaRPr lang="en-CA" dirty="0"/>
          </a:p>
        </p:txBody>
      </p:sp>
      <p:sp>
        <p:nvSpPr>
          <p:cNvPr id="3" name="Content Placeholder 2"/>
          <p:cNvSpPr>
            <a:spLocks noGrp="1"/>
          </p:cNvSpPr>
          <p:nvPr>
            <p:ph idx="1"/>
          </p:nvPr>
        </p:nvSpPr>
        <p:spPr>
          <a:xfrm>
            <a:off x="457200" y="836712"/>
            <a:ext cx="7239000" cy="5619024"/>
          </a:xfrm>
        </p:spPr>
        <p:txBody>
          <a:bodyPr>
            <a:normAutofit fontScale="85000" lnSpcReduction="20000"/>
          </a:bodyPr>
          <a:lstStyle/>
          <a:p>
            <a:r>
              <a:rPr lang="en-CA" dirty="0" smtClean="0"/>
              <a:t>Teachers/staff involved included: Melanie, Marcia, Dawn, and Andrea</a:t>
            </a:r>
          </a:p>
          <a:p>
            <a:r>
              <a:rPr lang="en-CA" dirty="0" smtClean="0"/>
              <a:t>This project involved 15 – 20 children between the ages of 3-5 years old. The project was carried out on a time-allowance basis. Meaning, that activities were carried out as time would allow, as each adult involved in the project had different job responsibilities and work schedules. Our center utilizes weekly themes. It was our idea that we would continue with our themes based approach in the mornings and do our project based activities in the afternoons. This became rather challenging for programming to have two separate topics going at the same time; therefore we adapted our themes to fit our project.  </a:t>
            </a:r>
          </a:p>
          <a:p>
            <a:r>
              <a:rPr lang="en-CA" dirty="0" smtClean="0"/>
              <a:t>The baby project was conducted at the Vanscoy &amp; District Early Learning Center, in the Dragonfly room (preschool). The project was ongoing throughout the months of Jan ‘12 – April ’12 as time would allow.</a:t>
            </a:r>
          </a:p>
          <a:p>
            <a:endParaRPr lang="en-CA" dirty="0"/>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en-CA" dirty="0" smtClean="0"/>
              <a:t>Teacher Reflections</a:t>
            </a:r>
            <a:endParaRPr lang="en-CA" dirty="0"/>
          </a:p>
        </p:txBody>
      </p:sp>
      <p:sp>
        <p:nvSpPr>
          <p:cNvPr id="3" name="Content Placeholder 2"/>
          <p:cNvSpPr>
            <a:spLocks noGrp="1"/>
          </p:cNvSpPr>
          <p:nvPr>
            <p:ph idx="1"/>
          </p:nvPr>
        </p:nvSpPr>
        <p:spPr>
          <a:xfrm>
            <a:off x="457200" y="1052736"/>
            <a:ext cx="7239000" cy="5403000"/>
          </a:xfrm>
        </p:spPr>
        <p:txBody>
          <a:bodyPr>
            <a:noAutofit/>
          </a:bodyPr>
          <a:lstStyle/>
          <a:p>
            <a:r>
              <a:rPr lang="en-CA" sz="1400" dirty="0" smtClean="0"/>
              <a:t>Following the interest of the children promoted greater learning in both teachers and the children as they were eager and curious to learn more. It was very surprising to see how it fostered their natural curiosity, which in turn made us more open as teachers to explore these new options in teaching. </a:t>
            </a:r>
          </a:p>
          <a:p>
            <a:r>
              <a:rPr lang="en-CA" sz="1400" dirty="0" smtClean="0"/>
              <a:t> The outings we went on provided the children with so much more learning than just about babies. Other skills used were communication with others, listening and public behaviour in a group (staying together with the teachers), besides cognitive development and learning new vocabulary.</a:t>
            </a:r>
          </a:p>
          <a:p>
            <a:r>
              <a:rPr lang="en-CA" sz="1400" dirty="0" smtClean="0"/>
              <a:t>We were surprised at how much the children’s interest in the topic grew, how eager and excited they were to learn more. They still are enjoying the dramatic play area which had been converted to a nursery. The other thing that was surprising was how much the boys got involved in this topic as it was initiated mainly by a few of the girls playing in the housekeeping area. The boys enjoyed using the baby carrier and the diapers. One four year old boy even tried to diaper himself.</a:t>
            </a:r>
          </a:p>
          <a:p>
            <a:r>
              <a:rPr lang="en-CA" sz="1400" dirty="0" smtClean="0"/>
              <a:t> This project encouraged individuality and boosted their self confidence. It was interesting when the boys first started exploring the babies and their necessities they appeared hesitant and slightly embarrassed to be playing with the dolls. After a very short time with all the discussions on the topic the boys grew to be a lot more comfortable using the babies and caring for them. The kids learned empathy and compassion in pretending to care for their babies</a:t>
            </a:r>
            <a:endParaRPr lang="en-CA" sz="1400" dirty="0"/>
          </a:p>
        </p:txBody>
      </p:sp>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8"/>
            <a:ext cx="4906888" cy="660688"/>
          </a:xfrm>
        </p:spPr>
        <p:txBody>
          <a:bodyPr>
            <a:normAutofit/>
          </a:bodyPr>
          <a:lstStyle/>
          <a:p>
            <a:pPr algn="ctr"/>
            <a:r>
              <a:rPr lang="en-CA" dirty="0" smtClean="0"/>
              <a:t>The Beginning</a:t>
            </a:r>
            <a:endParaRPr lang="en-CA" dirty="0"/>
          </a:p>
        </p:txBody>
      </p:sp>
      <p:sp>
        <p:nvSpPr>
          <p:cNvPr id="3" name="Content Placeholder 2"/>
          <p:cNvSpPr>
            <a:spLocks noGrp="1"/>
          </p:cNvSpPr>
          <p:nvPr>
            <p:ph idx="1"/>
          </p:nvPr>
        </p:nvSpPr>
        <p:spPr>
          <a:xfrm>
            <a:off x="457200" y="2492896"/>
            <a:ext cx="7239000" cy="4176464"/>
          </a:xfrm>
        </p:spPr>
        <p:txBody>
          <a:bodyPr>
            <a:normAutofit fontScale="62500" lnSpcReduction="20000"/>
          </a:bodyPr>
          <a:lstStyle/>
          <a:p>
            <a:r>
              <a:rPr lang="en-CA" b="1" dirty="0" smtClean="0"/>
              <a:t>The topic of this project was chosen through observation of the children’s interests. The focussing event occurred when the children were playing with their dolls and dialogue led them to bathing their babies. </a:t>
            </a:r>
          </a:p>
          <a:p>
            <a:r>
              <a:rPr lang="en-CA" b="1" dirty="0" smtClean="0"/>
              <a:t>We followed up with a topic web with the children. We discussed what the children already knew about the topic</a:t>
            </a:r>
            <a:r>
              <a:rPr lang="en-CA" b="1" i="1" dirty="0" smtClean="0"/>
              <a:t>: babies wear diapers cause they don’t know how to use the potty; they have “suckies”; they are small with “mushed” up faces; moms and dads take care of them;</a:t>
            </a:r>
            <a:r>
              <a:rPr lang="en-CA" b="1" dirty="0" smtClean="0"/>
              <a:t>  ending with questions about what they would like to learn</a:t>
            </a:r>
            <a:r>
              <a:rPr lang="en-CA" b="1" i="1" dirty="0" smtClean="0"/>
              <a:t>: Does mom lick the baby to clean it? What does a baby eat?; If they can crawl, if they can walk;</a:t>
            </a:r>
            <a:r>
              <a:rPr lang="en-CA" b="1" dirty="0" smtClean="0"/>
              <a:t> etc. All knowledge and questions were recorded in the children’s web. </a:t>
            </a:r>
          </a:p>
          <a:p>
            <a:r>
              <a:rPr lang="en-CA" b="1" dirty="0" smtClean="0"/>
              <a:t>We then developed a curriculum web based on the children’s knowledge and questions. This was also recorded on paper in the form of a web. There was no clear teacher expectation as this approach was new in the sense that staff had not fully experiences such an approach. The teachers remained open to new directions and were also prepared for the possibility that the project would halt due to lack of interest. </a:t>
            </a:r>
          </a:p>
          <a:p>
            <a:endParaRPr lang="en-CA" dirty="0"/>
          </a:p>
        </p:txBody>
      </p:sp>
      <p:pic>
        <p:nvPicPr>
          <p:cNvPr id="5" name="Picture 4" descr="P1010052.JPG"/>
          <p:cNvPicPr>
            <a:picLocks noChangeAspect="1"/>
          </p:cNvPicPr>
          <p:nvPr/>
        </p:nvPicPr>
        <p:blipFill>
          <a:blip r:embed="rId3" cstate="print"/>
          <a:stretch>
            <a:fillRect/>
          </a:stretch>
        </p:blipFill>
        <p:spPr>
          <a:xfrm>
            <a:off x="4788025" y="188641"/>
            <a:ext cx="3007411" cy="22555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en-CA" dirty="0" smtClean="0"/>
              <a:t>Our observations</a:t>
            </a:r>
            <a:endParaRPr lang="en-CA" dirty="0"/>
          </a:p>
        </p:txBody>
      </p:sp>
      <p:pic>
        <p:nvPicPr>
          <p:cNvPr id="4" name="Content Placeholder 3" descr="P1010046.JPG"/>
          <p:cNvPicPr>
            <a:picLocks noGrp="1" noChangeAspect="1"/>
          </p:cNvPicPr>
          <p:nvPr>
            <p:ph idx="1"/>
          </p:nvPr>
        </p:nvPicPr>
        <p:blipFill>
          <a:blip r:embed="rId3" cstate="print"/>
          <a:stretch>
            <a:fillRect/>
          </a:stretch>
        </p:blipFill>
        <p:spPr>
          <a:xfrm>
            <a:off x="5652120" y="4802745"/>
            <a:ext cx="2740340" cy="2055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P1010049.JPG"/>
          <p:cNvPicPr>
            <a:picLocks noChangeAspect="1"/>
          </p:cNvPicPr>
          <p:nvPr/>
        </p:nvPicPr>
        <p:blipFill>
          <a:blip r:embed="rId4" cstate="print"/>
          <a:stretch>
            <a:fillRect/>
          </a:stretch>
        </p:blipFill>
        <p:spPr>
          <a:xfrm>
            <a:off x="2843809" y="3356992"/>
            <a:ext cx="2647371" cy="1985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1010048.JPG" descr="C:\Users\Vanscoy ELC\Pictures\2012-04-05 001\P1010048.JPG"/>
          <p:cNvPicPr>
            <a:picLocks noChangeAspect="1"/>
          </p:cNvPicPr>
          <p:nvPr/>
        </p:nvPicPr>
        <p:blipFill>
          <a:blip r:link="rId5" cstate="print"/>
          <a:stretch>
            <a:fillRect/>
          </a:stretch>
        </p:blipFill>
        <p:spPr>
          <a:xfrm>
            <a:off x="0" y="4833156"/>
            <a:ext cx="2699792" cy="202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1010047.JPG"/>
          <p:cNvPicPr>
            <a:picLocks noChangeAspect="1"/>
          </p:cNvPicPr>
          <p:nvPr/>
        </p:nvPicPr>
        <p:blipFill>
          <a:blip r:embed="rId6" cstate="print"/>
          <a:stretch>
            <a:fillRect/>
          </a:stretch>
        </p:blipFill>
        <p:spPr>
          <a:xfrm>
            <a:off x="1" y="1052737"/>
            <a:ext cx="3007411" cy="2255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P1010044.JPG"/>
          <p:cNvPicPr>
            <a:picLocks noChangeAspect="1"/>
          </p:cNvPicPr>
          <p:nvPr/>
        </p:nvPicPr>
        <p:blipFill>
          <a:blip r:embed="rId7" cstate="print"/>
          <a:stretch>
            <a:fillRect/>
          </a:stretch>
        </p:blipFill>
        <p:spPr>
          <a:xfrm>
            <a:off x="4788024" y="1052737"/>
            <a:ext cx="3312368"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097696" y="2716696"/>
            <a:ext cx="7239000" cy="1043608"/>
          </a:xfrm>
        </p:spPr>
        <p:txBody>
          <a:bodyPr/>
          <a:lstStyle/>
          <a:p>
            <a:pPr algn="ctr"/>
            <a:r>
              <a:rPr lang="en-CA" dirty="0" smtClean="0"/>
              <a:t>The children’s Web</a:t>
            </a:r>
            <a:endParaRPr lang="en-CA" dirty="0"/>
          </a:p>
        </p:txBody>
      </p:sp>
      <p:sp>
        <p:nvSpPr>
          <p:cNvPr id="3" name="Content Placeholder 2"/>
          <p:cNvSpPr>
            <a:spLocks noGrp="1"/>
          </p:cNvSpPr>
          <p:nvPr>
            <p:ph idx="1"/>
          </p:nvPr>
        </p:nvSpPr>
        <p:spPr>
          <a:xfrm>
            <a:off x="6300192" y="260649"/>
            <a:ext cx="1656184" cy="3816423"/>
          </a:xfrm>
        </p:spPr>
        <p:txBody>
          <a:bodyPr>
            <a:normAutofit fontScale="92500" lnSpcReduction="20000"/>
          </a:bodyPr>
          <a:lstStyle/>
          <a:p>
            <a:r>
              <a:rPr lang="en-CA" dirty="0" smtClean="0"/>
              <a:t>Together we created a web of what we know and what we want to learn</a:t>
            </a:r>
            <a:endParaRPr lang="en-CA" dirty="0"/>
          </a:p>
        </p:txBody>
      </p:sp>
      <p:pic>
        <p:nvPicPr>
          <p:cNvPr id="4" name="Picture 3" descr="P5160620.JPG"/>
          <p:cNvPicPr>
            <a:picLocks noChangeAspect="1"/>
          </p:cNvPicPr>
          <p:nvPr/>
        </p:nvPicPr>
        <p:blipFill>
          <a:blip r:embed="rId3" cstate="print"/>
          <a:stretch>
            <a:fillRect/>
          </a:stretch>
        </p:blipFill>
        <p:spPr>
          <a:xfrm>
            <a:off x="1115616" y="188640"/>
            <a:ext cx="5314295" cy="6130094"/>
          </a:xfrm>
          <a:prstGeom prst="rect">
            <a:avLst/>
          </a:prstGeom>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1"/>
            <a:ext cx="3635896" cy="804704"/>
          </a:xfrm>
        </p:spPr>
        <p:txBody>
          <a:bodyPr>
            <a:normAutofit fontScale="90000"/>
          </a:bodyPr>
          <a:lstStyle/>
          <a:p>
            <a:pPr algn="ctr"/>
            <a:r>
              <a:rPr lang="en-CA" dirty="0" smtClean="0"/>
              <a:t>Investigations</a:t>
            </a:r>
            <a:endParaRPr lang="en-CA" dirty="0"/>
          </a:p>
        </p:txBody>
      </p:sp>
      <p:sp>
        <p:nvSpPr>
          <p:cNvPr id="3" name="Content Placeholder 2"/>
          <p:cNvSpPr>
            <a:spLocks noGrp="1"/>
          </p:cNvSpPr>
          <p:nvPr>
            <p:ph idx="1"/>
          </p:nvPr>
        </p:nvSpPr>
        <p:spPr>
          <a:xfrm>
            <a:off x="899592" y="3933057"/>
            <a:ext cx="7704856" cy="2736304"/>
          </a:xfrm>
        </p:spPr>
        <p:txBody>
          <a:bodyPr>
            <a:normAutofit fontScale="92500"/>
          </a:bodyPr>
          <a:lstStyle/>
          <a:p>
            <a:r>
              <a:rPr lang="en-CA" dirty="0" smtClean="0"/>
              <a:t>Investigations began with a visit from our local Public Health Nurse. The nurse came with supplies needed to give a new baby a routine check-up, showing the children how the babies were weighed and measured. There was also discussion and demonstration on how to properly handle a baby and why.  </a:t>
            </a:r>
            <a:endParaRPr lang="en-CA" dirty="0"/>
          </a:p>
        </p:txBody>
      </p:sp>
      <p:pic>
        <p:nvPicPr>
          <p:cNvPr id="4" name="Picture 3" descr="P1310117.JPG"/>
          <p:cNvPicPr>
            <a:picLocks noChangeAspect="1"/>
          </p:cNvPicPr>
          <p:nvPr/>
        </p:nvPicPr>
        <p:blipFill>
          <a:blip r:embed="rId3" cstate="print"/>
          <a:stretch>
            <a:fillRect/>
          </a:stretch>
        </p:blipFill>
        <p:spPr>
          <a:xfrm>
            <a:off x="395537" y="1412776"/>
            <a:ext cx="3079419" cy="23095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1310118.JPG"/>
          <p:cNvPicPr>
            <a:picLocks noChangeAspect="1"/>
          </p:cNvPicPr>
          <p:nvPr/>
        </p:nvPicPr>
        <p:blipFill>
          <a:blip r:embed="rId4" cstate="print"/>
          <a:stretch>
            <a:fillRect/>
          </a:stretch>
        </p:blipFill>
        <p:spPr>
          <a:xfrm>
            <a:off x="3923931" y="332656"/>
            <a:ext cx="4571999" cy="3429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9" y="1143001"/>
            <a:ext cx="3429000" cy="1493912"/>
          </a:xfrm>
        </p:spPr>
        <p:txBody>
          <a:bodyPr>
            <a:normAutofit/>
          </a:bodyPr>
          <a:lstStyle/>
          <a:p>
            <a:pPr algn="ctr"/>
            <a:r>
              <a:rPr lang="en-CA" dirty="0" smtClean="0"/>
              <a:t>The Baby Department in Wal-Mart</a:t>
            </a:r>
            <a:endParaRPr lang="en-CA" dirty="0"/>
          </a:p>
        </p:txBody>
      </p:sp>
      <p:sp>
        <p:nvSpPr>
          <p:cNvPr id="3" name="Content Placeholder 2"/>
          <p:cNvSpPr>
            <a:spLocks noGrp="1"/>
          </p:cNvSpPr>
          <p:nvPr>
            <p:ph type="body" sz="half" idx="2"/>
          </p:nvPr>
        </p:nvSpPr>
        <p:spPr>
          <a:xfrm>
            <a:off x="5389099" y="3283634"/>
            <a:ext cx="3429000" cy="3241710"/>
          </a:xfrm>
        </p:spPr>
        <p:txBody>
          <a:bodyPr>
            <a:normAutofit/>
          </a:bodyPr>
          <a:lstStyle/>
          <a:p>
            <a:r>
              <a:rPr lang="en-CA" sz="2000" dirty="0" smtClean="0"/>
              <a:t>Our next outing was a visit to the local Wal-Mart to show and discuss with the children what babies need to be cared for. We purchased newborn diapers to be used for the children’s dramatic play. </a:t>
            </a:r>
          </a:p>
          <a:p>
            <a:endParaRPr lang="en-CA" dirty="0" smtClean="0"/>
          </a:p>
          <a:p>
            <a:endParaRPr lang="en-CA" dirty="0"/>
          </a:p>
        </p:txBody>
      </p:sp>
      <p:sp>
        <p:nvSpPr>
          <p:cNvPr id="5" name="Picture Placeholder 4"/>
          <p:cNvSpPr>
            <a:spLocks noGrp="1"/>
          </p:cNvSpPr>
          <p:nvPr>
            <p:ph type="pic" idx="1"/>
          </p:nvPr>
        </p:nvSpPr>
        <p:spPr/>
      </p:sp>
      <p:pic>
        <p:nvPicPr>
          <p:cNvPr id="4" name="Picture 3" descr="P3020293.JPG"/>
          <p:cNvPicPr>
            <a:picLocks noChangeAspect="1"/>
          </p:cNvPicPr>
          <p:nvPr/>
        </p:nvPicPr>
        <p:blipFill>
          <a:blip r:embed="rId4" cstate="print"/>
          <a:stretch>
            <a:fillRect/>
          </a:stretch>
        </p:blipFill>
        <p:spPr>
          <a:xfrm>
            <a:off x="755576" y="1628800"/>
            <a:ext cx="4032448" cy="3240360"/>
          </a:xfrm>
          <a:prstGeom prst="rect">
            <a:avLst/>
          </a:prstGeom>
        </p:spPr>
      </p:pic>
    </p:spTree>
  </p:cSld>
  <p:clrMapOvr>
    <a:masterClrMapping/>
  </p:clrMapOvr>
  <p:transition spd="slow" advClick="0" advTm="20000">
    <p:wedge/>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 visit to Petland</a:t>
            </a:r>
            <a:endParaRPr lang="en-CA" dirty="0"/>
          </a:p>
        </p:txBody>
      </p:sp>
      <p:sp>
        <p:nvSpPr>
          <p:cNvPr id="3" name="Content Placeholder 2"/>
          <p:cNvSpPr>
            <a:spLocks noGrp="1"/>
          </p:cNvSpPr>
          <p:nvPr>
            <p:ph idx="1"/>
          </p:nvPr>
        </p:nvSpPr>
        <p:spPr>
          <a:xfrm>
            <a:off x="457200" y="1609416"/>
            <a:ext cx="7239000" cy="1819584"/>
          </a:xfrm>
        </p:spPr>
        <p:txBody>
          <a:bodyPr>
            <a:noAutofit/>
          </a:bodyPr>
          <a:lstStyle/>
          <a:p>
            <a:r>
              <a:rPr lang="en-CA" sz="1600" dirty="0" smtClean="0"/>
              <a:t>While we were at Petland the staff became very excited as they found eggs under a rock in one of the gecko pens. The children each had an opportunity to look at the eggs and learn about how long it take these to hatch.</a:t>
            </a:r>
          </a:p>
          <a:p>
            <a:r>
              <a:rPr lang="en-CA" sz="1600" dirty="0" smtClean="0"/>
              <a:t>The visit to Petland exposed the children to the different types of animals and led discussion around animal babies which led into our next theme, “Baby Animals”.</a:t>
            </a:r>
          </a:p>
          <a:p>
            <a:endParaRPr lang="en-CA" sz="1600" dirty="0"/>
          </a:p>
        </p:txBody>
      </p:sp>
      <p:pic>
        <p:nvPicPr>
          <p:cNvPr id="4" name="Picture 3" descr="P3020268.JPG"/>
          <p:cNvPicPr>
            <a:picLocks noChangeAspect="1"/>
          </p:cNvPicPr>
          <p:nvPr/>
        </p:nvPicPr>
        <p:blipFill>
          <a:blip r:embed="rId3" cstate="print"/>
          <a:stretch>
            <a:fillRect/>
          </a:stretch>
        </p:blipFill>
        <p:spPr>
          <a:xfrm>
            <a:off x="4355977" y="3266983"/>
            <a:ext cx="3943515" cy="295763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3020279.JPG"/>
          <p:cNvPicPr>
            <a:picLocks noChangeAspect="1"/>
          </p:cNvPicPr>
          <p:nvPr/>
        </p:nvPicPr>
        <p:blipFill>
          <a:blip r:embed="rId4" cstate="print"/>
          <a:stretch>
            <a:fillRect/>
          </a:stretch>
        </p:blipFill>
        <p:spPr>
          <a:xfrm>
            <a:off x="395537" y="3789040"/>
            <a:ext cx="3799499" cy="28496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2448272" cy="504056"/>
          </a:xfrm>
        </p:spPr>
        <p:txBody>
          <a:bodyPr>
            <a:normAutofit/>
          </a:bodyPr>
          <a:lstStyle/>
          <a:p>
            <a:pPr algn="ctr"/>
            <a:r>
              <a:rPr lang="en-CA" sz="2800" dirty="0" smtClean="0"/>
              <a:t>petland</a:t>
            </a:r>
            <a:endParaRPr lang="en-CA" sz="2800" dirty="0"/>
          </a:p>
        </p:txBody>
      </p:sp>
      <p:pic>
        <p:nvPicPr>
          <p:cNvPr id="6" name="Picture 5" descr="P3020268.JPG"/>
          <p:cNvPicPr>
            <a:picLocks noChangeAspect="1"/>
          </p:cNvPicPr>
          <p:nvPr/>
        </p:nvPicPr>
        <p:blipFill>
          <a:blip r:embed="rId3" cstate="print"/>
          <a:stretch>
            <a:fillRect/>
          </a:stretch>
        </p:blipFill>
        <p:spPr>
          <a:xfrm>
            <a:off x="4499992" y="980728"/>
            <a:ext cx="3583474" cy="268760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P3020270.JPG"/>
          <p:cNvPicPr>
            <a:picLocks noChangeAspect="1"/>
          </p:cNvPicPr>
          <p:nvPr/>
        </p:nvPicPr>
        <p:blipFill>
          <a:blip r:embed="rId4" cstate="print"/>
          <a:stretch>
            <a:fillRect/>
          </a:stretch>
        </p:blipFill>
        <p:spPr>
          <a:xfrm>
            <a:off x="323528" y="980728"/>
            <a:ext cx="3631480" cy="272361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P3020273.JPG"/>
          <p:cNvPicPr>
            <a:picLocks noChangeAspect="1"/>
          </p:cNvPicPr>
          <p:nvPr/>
        </p:nvPicPr>
        <p:blipFill>
          <a:blip r:embed="rId5" cstate="print"/>
          <a:stretch>
            <a:fillRect/>
          </a:stretch>
        </p:blipFill>
        <p:spPr>
          <a:xfrm>
            <a:off x="323528" y="4077072"/>
            <a:ext cx="3295442" cy="2471582"/>
          </a:xfrm>
          <a:prstGeom prst="rect">
            <a:avLst/>
          </a:prstGeom>
          <a:ln w="88900" cap="sq" cmpd="thickThin">
            <a:solidFill>
              <a:srgbClr val="000000"/>
            </a:solidFill>
            <a:prstDash val="solid"/>
            <a:miter lim="800000"/>
          </a:ln>
          <a:effectLst>
            <a:innerShdw blurRad="76200">
              <a:srgbClr val="000000"/>
            </a:innerShdw>
          </a:effectLst>
        </p:spPr>
      </p:pic>
      <p:sp>
        <p:nvSpPr>
          <p:cNvPr id="9" name="Content Placeholder 8"/>
          <p:cNvSpPr>
            <a:spLocks noGrp="1"/>
          </p:cNvSpPr>
          <p:nvPr>
            <p:ph idx="1"/>
          </p:nvPr>
        </p:nvSpPr>
        <p:spPr>
          <a:xfrm>
            <a:off x="3707904" y="4653136"/>
            <a:ext cx="1728192" cy="1802600"/>
          </a:xfrm>
        </p:spPr>
        <p:txBody>
          <a:bodyPr/>
          <a:lstStyle/>
          <a:p>
            <a:r>
              <a:rPr lang="en-CA" dirty="0" smtClean="0"/>
              <a:t>Finding the gecko eggs</a:t>
            </a:r>
            <a:endParaRPr lang="en-CA" dirty="0"/>
          </a:p>
        </p:txBody>
      </p:sp>
      <p:pic>
        <p:nvPicPr>
          <p:cNvPr id="10" name="Picture 9" descr="P3020272.JPG"/>
          <p:cNvPicPr>
            <a:picLocks noChangeAspect="1"/>
          </p:cNvPicPr>
          <p:nvPr/>
        </p:nvPicPr>
        <p:blipFill>
          <a:blip r:embed="rId6" cstate="print"/>
          <a:stretch>
            <a:fillRect/>
          </a:stretch>
        </p:blipFill>
        <p:spPr>
          <a:xfrm>
            <a:off x="5508104" y="4221088"/>
            <a:ext cx="3223434" cy="24175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0">
    <p:wedg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6290</TotalTime>
  <Words>1191</Words>
  <Application>Microsoft Office PowerPoint</Application>
  <PresentationFormat>On-screen Show (4:3)</PresentationFormat>
  <Paragraphs>57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The Baby Project</vt:lpstr>
      <vt:lpstr>Introduction</vt:lpstr>
      <vt:lpstr>The Beginning</vt:lpstr>
      <vt:lpstr>Our observations</vt:lpstr>
      <vt:lpstr>The children’s Web</vt:lpstr>
      <vt:lpstr>Investigations</vt:lpstr>
      <vt:lpstr>The Baby Department in Wal-Mart</vt:lpstr>
      <vt:lpstr>A visit to Petland</vt:lpstr>
      <vt:lpstr>petland</vt:lpstr>
      <vt:lpstr>More petland</vt:lpstr>
      <vt:lpstr>Slide 11</vt:lpstr>
      <vt:lpstr>Making &amp; tasting Baby Food</vt:lpstr>
      <vt:lpstr>The Nursery</vt:lpstr>
      <vt:lpstr>Dramatic Play</vt:lpstr>
      <vt:lpstr>Taking the babies for a walk</vt:lpstr>
      <vt:lpstr>Literature, Art and other Activities</vt:lpstr>
      <vt:lpstr>Crafts &amp; Activities</vt:lpstr>
      <vt:lpstr>Other outings learning about Animal Babies</vt:lpstr>
      <vt:lpstr>Milestones</vt:lpstr>
      <vt:lpstr>Teacher Reflections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Baby Project</dc:title>
  <dc:creator>Vanscoy ELC</dc:creator>
  <cp:lastModifiedBy>Vanscoy ELC</cp:lastModifiedBy>
  <cp:revision>59</cp:revision>
  <dcterms:created xsi:type="dcterms:W3CDTF">2012-05-07T17:35:44Z</dcterms:created>
  <dcterms:modified xsi:type="dcterms:W3CDTF">2012-05-17T14:44:01Z</dcterms:modified>
</cp:coreProperties>
</file>